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96" r:id="rId1"/>
  </p:sldMasterIdLst>
  <p:notesMasterIdLst>
    <p:notesMasterId r:id="rId56"/>
  </p:notesMasterIdLst>
  <p:handoutMasterIdLst>
    <p:handoutMasterId r:id="rId57"/>
  </p:handoutMasterIdLst>
  <p:sldIdLst>
    <p:sldId id="544" r:id="rId2"/>
    <p:sldId id="555" r:id="rId3"/>
    <p:sldId id="548" r:id="rId4"/>
    <p:sldId id="552" r:id="rId5"/>
    <p:sldId id="553" r:id="rId6"/>
    <p:sldId id="550" r:id="rId7"/>
    <p:sldId id="549" r:id="rId8"/>
    <p:sldId id="546" r:id="rId9"/>
    <p:sldId id="500" r:id="rId10"/>
    <p:sldId id="348" r:id="rId11"/>
    <p:sldId id="349" r:id="rId12"/>
    <p:sldId id="350" r:id="rId13"/>
    <p:sldId id="351" r:id="rId14"/>
    <p:sldId id="556" r:id="rId15"/>
    <p:sldId id="557" r:id="rId16"/>
    <p:sldId id="559" r:id="rId17"/>
    <p:sldId id="564" r:id="rId18"/>
    <p:sldId id="561" r:id="rId19"/>
    <p:sldId id="565" r:id="rId20"/>
    <p:sldId id="566" r:id="rId21"/>
    <p:sldId id="567" r:id="rId22"/>
    <p:sldId id="568" r:id="rId23"/>
    <p:sldId id="569" r:id="rId24"/>
    <p:sldId id="571" r:id="rId25"/>
    <p:sldId id="531" r:id="rId26"/>
    <p:sldId id="533" r:id="rId27"/>
    <p:sldId id="534" r:id="rId28"/>
    <p:sldId id="537" r:id="rId29"/>
    <p:sldId id="538" r:id="rId30"/>
    <p:sldId id="539" r:id="rId31"/>
    <p:sldId id="535" r:id="rId32"/>
    <p:sldId id="570" r:id="rId33"/>
    <p:sldId id="572" r:id="rId34"/>
    <p:sldId id="532" r:id="rId35"/>
    <p:sldId id="509" r:id="rId36"/>
    <p:sldId id="573" r:id="rId37"/>
    <p:sldId id="521" r:id="rId38"/>
    <p:sldId id="510" r:id="rId39"/>
    <p:sldId id="543" r:id="rId40"/>
    <p:sldId id="518" r:id="rId41"/>
    <p:sldId id="511" r:id="rId42"/>
    <p:sldId id="513" r:id="rId43"/>
    <p:sldId id="575" r:id="rId44"/>
    <p:sldId id="506" r:id="rId45"/>
    <p:sldId id="577" r:id="rId46"/>
    <p:sldId id="578" r:id="rId47"/>
    <p:sldId id="576" r:id="rId48"/>
    <p:sldId id="526" r:id="rId49"/>
    <p:sldId id="525" r:id="rId50"/>
    <p:sldId id="530" r:id="rId51"/>
    <p:sldId id="516" r:id="rId52"/>
    <p:sldId id="545" r:id="rId53"/>
    <p:sldId id="579" r:id="rId54"/>
    <p:sldId id="298" r:id="rId5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BAA15BF6-FE96-3445-86D7-BE737DCC358B}">
          <p14:sldIdLst>
            <p14:sldId id="544"/>
            <p14:sldId id="555"/>
            <p14:sldId id="548"/>
            <p14:sldId id="552"/>
            <p14:sldId id="553"/>
            <p14:sldId id="550"/>
            <p14:sldId id="549"/>
            <p14:sldId id="546"/>
            <p14:sldId id="500"/>
            <p14:sldId id="348"/>
            <p14:sldId id="349"/>
            <p14:sldId id="350"/>
            <p14:sldId id="351"/>
            <p14:sldId id="556"/>
            <p14:sldId id="557"/>
            <p14:sldId id="559"/>
            <p14:sldId id="564"/>
            <p14:sldId id="561"/>
            <p14:sldId id="565"/>
            <p14:sldId id="566"/>
            <p14:sldId id="567"/>
            <p14:sldId id="568"/>
            <p14:sldId id="569"/>
            <p14:sldId id="571"/>
            <p14:sldId id="531"/>
            <p14:sldId id="533"/>
            <p14:sldId id="534"/>
            <p14:sldId id="537"/>
            <p14:sldId id="538"/>
            <p14:sldId id="539"/>
            <p14:sldId id="535"/>
            <p14:sldId id="570"/>
            <p14:sldId id="572"/>
            <p14:sldId id="532"/>
            <p14:sldId id="509"/>
            <p14:sldId id="573"/>
            <p14:sldId id="521"/>
            <p14:sldId id="510"/>
            <p14:sldId id="543"/>
            <p14:sldId id="518"/>
            <p14:sldId id="511"/>
            <p14:sldId id="513"/>
            <p14:sldId id="575"/>
            <p14:sldId id="506"/>
            <p14:sldId id="577"/>
            <p14:sldId id="578"/>
            <p14:sldId id="576"/>
            <p14:sldId id="526"/>
            <p14:sldId id="525"/>
            <p14:sldId id="530"/>
            <p14:sldId id="516"/>
            <p14:sldId id="545"/>
            <p14:sldId id="579"/>
            <p14:sldId id="29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0000FF"/>
    <a:srgbClr val="0ECC00"/>
    <a:srgbClr val="FF0000"/>
    <a:srgbClr val="800080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5036" autoAdjust="0"/>
    <p:restoredTop sz="97262" autoAdjust="0"/>
  </p:normalViewPr>
  <p:slideViewPr>
    <p:cSldViewPr>
      <p:cViewPr varScale="1">
        <p:scale>
          <a:sx n="169" d="100"/>
          <a:sy n="169" d="100"/>
        </p:scale>
        <p:origin x="224" y="31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" d="1"/>
        <a:sy n="1" d="1"/>
      </p:scale>
      <p:origin x="0" y="3417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AC11AF-147E-0A48-A5B0-8DA858D84551}" type="datetimeFigureOut">
              <a:rPr lang="en-US" smtClean="0"/>
              <a:pPr/>
              <a:t>8/30/23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06F090-DD87-7740-9678-0E1C7887DC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25147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1638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638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39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639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99B30722-7DAA-4E93-8206-71F83E27528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34042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80" charset="-128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80" charset="-128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80" charset="-128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80" charset="-128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80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None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78627-E3FE-44FD-B5FA-4582AC800163}" type="slidenum">
              <a:rPr lang="en-GB" smtClean="0"/>
              <a:pPr/>
              <a:t>11</a:t>
            </a:fld>
            <a:endParaRPr lang="en-GB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None/>
            </a:pPr>
            <a:r>
              <a:rPr lang="en-GB" baseline="0" dirty="0"/>
              <a:t>First of all, you should start with testing your code with</a:t>
            </a:r>
          </a:p>
          <a:p>
            <a:pPr marL="228600" indent="-228600">
              <a:buNone/>
            </a:pPr>
            <a:endParaRPr lang="en-GB" dirty="0"/>
          </a:p>
          <a:p>
            <a:pPr marL="228600" indent="-228600">
              <a:buAutoNum type="arabicParenR"/>
            </a:pPr>
            <a:r>
              <a:rPr lang="en-GB" dirty="0"/>
              <a:t>explain typical test</a:t>
            </a:r>
            <a:r>
              <a:rPr lang="en-GB" baseline="0" dirty="0"/>
              <a:t> structure</a:t>
            </a:r>
          </a:p>
          <a:p>
            <a:pPr marL="228600" indent="-228600">
              <a:buAutoNum type="arabicParenR"/>
            </a:pPr>
            <a:r>
              <a:rPr lang="en-GB" baseline="0" dirty="0"/>
              <a:t>show general case: two words, upper case chars randomly dispersed</a:t>
            </a:r>
          </a:p>
          <a:p>
            <a:pPr marL="228600" indent="-228600">
              <a:buAutoNum type="arabicParenR"/>
            </a:pPr>
            <a:r>
              <a:rPr lang="en-GB" baseline="0" dirty="0"/>
              <a:t>special cases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78627-E3FE-44FD-B5FA-4582AC800163}" type="slidenum">
              <a:rPr lang="en-GB" smtClean="0"/>
              <a:pPr/>
              <a:t>12</a:t>
            </a:fld>
            <a:endParaRPr lang="en-GB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None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78627-E3FE-44FD-B5FA-4582AC800163}" type="slidenum">
              <a:rPr lang="en-GB" smtClean="0"/>
              <a:pPr/>
              <a:t>13</a:t>
            </a:fld>
            <a:endParaRPr lang="en-GB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H" dirty="0"/>
              <a:t>Generic: what would convince you that it works? would 1 value be sufficient? where do we find the values? </a:t>
            </a:r>
          </a:p>
          <a:p>
            <a:r>
              <a:rPr lang="en-CH" dirty="0"/>
              <a:t>	compute by hand, look it up, fixed points  -- the important is that the source is independent</a:t>
            </a:r>
          </a:p>
          <a:p>
            <a:r>
              <a:rPr lang="en-CH" dirty="0"/>
              <a:t>	would writing the function, running it, then using the output as a test value be meaningful? only to avoid regressions</a:t>
            </a:r>
          </a:p>
          <a:p>
            <a:r>
              <a:rPr lang="en-CH" dirty="0"/>
              <a:t>Corner cases: x = 0, x= 1</a:t>
            </a:r>
          </a:p>
          <a:p>
            <a:r>
              <a:rPr lang="en-CH" dirty="0"/>
              <a:t>Error cases (r&lt;=0, r&gt;=4, x&lt;0, x&gt;1)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8943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H" dirty="0"/>
              <a:t>Remember to import pytest!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0775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5262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AutoNum type="arabicParenR"/>
            </a:pPr>
            <a:r>
              <a:rPr lang="en-US" baseline="0" dirty="0"/>
              <a:t>…</a:t>
            </a:r>
          </a:p>
          <a:p>
            <a:pPr marL="228600" indent="-228600">
              <a:buAutoNum type="arabicParenR"/>
            </a:pPr>
            <a:r>
              <a:rPr lang="en-US" baseline="0" dirty="0"/>
              <a:t>There is no general rule for testing these algorithm, for each specific algorithm there are usually validation cases (</a:t>
            </a:r>
            <a:r>
              <a:rPr lang="en-US" baseline="0" dirty="0" err="1"/>
              <a:t>e.g</a:t>
            </a:r>
            <a:r>
              <a:rPr lang="en-US" baseline="0" dirty="0"/>
              <a:t>, a classifier might be validated using two classes of very different objects)</a:t>
            </a:r>
          </a:p>
          <a:p>
            <a:pPr marL="228600" indent="-228600">
              <a:buNone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8057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9288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98354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5354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93442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41547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00739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H"/>
              <a:t>numpy.random.RandomState!</a:t>
            </a:r>
          </a:p>
          <a:p>
            <a:endParaRPr lang="en-CH"/>
          </a:p>
          <a:p>
            <a:r>
              <a:rPr lang="en-CH"/>
              <a:t>random_state = np.random.RandomState(SEED)</a:t>
            </a:r>
          </a:p>
          <a:p>
            <a:r>
              <a:rPr lang="en-CH"/>
              <a:t>random_state.rand()</a:t>
            </a:r>
          </a:p>
          <a:p>
            <a:endParaRPr lang="en-CH"/>
          </a:p>
          <a:p>
            <a:r>
              <a:rPr lang="en-CH"/>
              <a:t>otherwise using the global seed, if any external library uses np.random it can screw up the determinism</a:t>
            </a:r>
          </a:p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998537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H"/>
              <a:t>numpy.random.RandomState!</a:t>
            </a:r>
          </a:p>
          <a:p>
            <a:endParaRPr lang="en-CH"/>
          </a:p>
          <a:p>
            <a:r>
              <a:rPr lang="en-CH"/>
              <a:t>random_state = np.random.RandomState(SEED)</a:t>
            </a:r>
          </a:p>
          <a:p>
            <a:r>
              <a:rPr lang="en-CH"/>
              <a:t>random_state.rand()</a:t>
            </a:r>
          </a:p>
          <a:p>
            <a:endParaRPr lang="en-CH"/>
          </a:p>
          <a:p>
            <a:r>
              <a:rPr lang="en-CH"/>
              <a:t>otherwise using the global seed, if any external library uses np.random it can screw up the determinism</a:t>
            </a:r>
          </a:p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34604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</a:t>
            </a:r>
            <a:r>
              <a:rPr lang="en-DE" dirty="0"/>
              <a:t>f you want it to make a random seed for the whole module instead fo for every test, use “scope=‘module’”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23590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45289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27741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24726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B30722-7DAA-4E93-8206-71F83E275281}" type="slidenum">
              <a:rPr lang="en-US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23861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3553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836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128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2703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4141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1590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274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We saw how to test, but what is a good test? and what should we test?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6387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2023, CC BY-SA 4.0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9060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2023, CC BY-SA 4.0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5A131-7E6B-4BFA-A2D4-3B708019D05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3335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2023, CC BY-SA 4.0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3536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/>
              <a:t>August 2023, CC BY-SA 4.0</a:t>
            </a:r>
            <a:endParaRPr lang="en-US" sz="10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2616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2023, CC BY-SA 4.0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527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2023, CC BY-SA 4.0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6194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2023, CC BY-SA 4.0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5084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2023, CC BY-SA 4.0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3411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2023, CC BY-SA 4.0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1463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2023, CC BY-SA 4.0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2850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2023, CC BY-SA 4.0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AB8C0-1AFE-4AD2-A399-FC2954A1949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9855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036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484784"/>
            <a:ext cx="10515600" cy="46921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CH"/>
              <a:t>August 2023, CC BY-SA 4.0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Testing scientific code, v16.0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510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pytest.org/en/7.1.x/example/markers.html#registering-markers" TargetMode="Externa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jpg"/><Relationship Id="rId4" Type="http://schemas.openxmlformats.org/officeDocument/2006/relationships/image" Target="../media/image22.jp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79B30C8B-B7EA-E43D-12A0-28FE49F4C559}"/>
              </a:ext>
            </a:extLst>
          </p:cNvPr>
          <p:cNvSpPr txBox="1">
            <a:spLocks/>
          </p:cNvSpPr>
          <p:nvPr/>
        </p:nvSpPr>
        <p:spPr>
          <a:xfrm>
            <a:off x="263352" y="260648"/>
            <a:ext cx="10081120" cy="1702367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8000" b="1" dirty="0"/>
              <a:t>Testing scientific code</a:t>
            </a:r>
            <a:br>
              <a:rPr lang="en-US" sz="5400" dirty="0"/>
            </a:br>
            <a:r>
              <a:rPr lang="en-US" sz="4800" dirty="0"/>
              <a:t>Because you’re worth it</a:t>
            </a:r>
            <a:endParaRPr lang="en-GB" sz="4000" dirty="0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1B3065C6-8368-ADA9-51D1-56948C3C7FCC}"/>
              </a:ext>
            </a:extLst>
          </p:cNvPr>
          <p:cNvSpPr txBox="1">
            <a:spLocks/>
          </p:cNvSpPr>
          <p:nvPr/>
        </p:nvSpPr>
        <p:spPr>
          <a:xfrm>
            <a:off x="263352" y="6014637"/>
            <a:ext cx="5921896" cy="548285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3200" dirty="0"/>
              <a:t>Lisa </a:t>
            </a:r>
            <a:r>
              <a:rPr lang="en-GB" sz="3200" dirty="0" err="1"/>
              <a:t>Schwetlick</a:t>
            </a:r>
            <a:r>
              <a:rPr lang="en-GB" sz="3200" dirty="0"/>
              <a:t> and </a:t>
            </a:r>
            <a:r>
              <a:rPr lang="en-GB" sz="3200"/>
              <a:t>Pietro Berkes</a:t>
            </a:r>
            <a:endParaRPr lang="en-GB" sz="3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structure of test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 good test is divided in three parts:</a:t>
            </a:r>
          </a:p>
          <a:p>
            <a:pPr lvl="1"/>
            <a:r>
              <a:rPr lang="en-US" b="1" dirty="0"/>
              <a:t>Given</a:t>
            </a:r>
            <a:r>
              <a:rPr lang="en-US" dirty="0"/>
              <a:t>: Put your system in the right state for testing</a:t>
            </a:r>
          </a:p>
          <a:p>
            <a:pPr lvl="2"/>
            <a:r>
              <a:rPr lang="en-US" dirty="0"/>
              <a:t>Create data, initialize parameters, define constants…</a:t>
            </a:r>
          </a:p>
          <a:p>
            <a:pPr marL="274320" lvl="1" indent="0">
              <a:buNone/>
            </a:pPr>
            <a:endParaRPr lang="en-US" b="1" dirty="0"/>
          </a:p>
          <a:p>
            <a:pPr lvl="1"/>
            <a:r>
              <a:rPr lang="en-US" b="1" dirty="0"/>
              <a:t>When</a:t>
            </a:r>
            <a:r>
              <a:rPr lang="en-US" dirty="0"/>
              <a:t>: Execute the feature that you are testing</a:t>
            </a:r>
          </a:p>
          <a:p>
            <a:pPr lvl="2"/>
            <a:r>
              <a:rPr lang="en-US" dirty="0"/>
              <a:t>Typically, one or two lines of code</a:t>
            </a:r>
          </a:p>
          <a:p>
            <a:pPr lvl="1"/>
            <a:endParaRPr lang="en-US" b="1" dirty="0"/>
          </a:p>
          <a:p>
            <a:pPr lvl="1"/>
            <a:r>
              <a:rPr lang="en-US" b="1" dirty="0"/>
              <a:t>Then</a:t>
            </a:r>
            <a:r>
              <a:rPr lang="en-US" dirty="0"/>
              <a:t>: Compare outcomes with the expected ones</a:t>
            </a:r>
          </a:p>
          <a:p>
            <a:pPr lvl="2"/>
            <a:r>
              <a:rPr lang="en-US" dirty="0"/>
              <a:t>Define the expected result of the test</a:t>
            </a:r>
          </a:p>
          <a:p>
            <a:pPr lvl="2"/>
            <a:r>
              <a:rPr lang="en-US" dirty="0"/>
              <a:t>Set of </a:t>
            </a:r>
            <a:r>
              <a:rPr lang="en-US" i="1" dirty="0"/>
              <a:t>assertions</a:t>
            </a:r>
            <a:r>
              <a:rPr lang="en-US" dirty="0"/>
              <a:t> that check that the new state of your system matches your expectations</a:t>
            </a:r>
          </a:p>
          <a:p>
            <a:pPr lvl="2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2023, CC BY-SA 4.0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60ED96-FCDE-40D4-DD96-4939244CEA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0423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/>
              <a:t>Test simple </a:t>
            </a:r>
            <a:r>
              <a:rPr lang="en-US" dirty="0"/>
              <a:t>but general cases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Start with simple, general case</a:t>
            </a:r>
          </a:p>
          <a:p>
            <a:pPr lvl="1"/>
            <a:r>
              <a:rPr lang="en-US" dirty="0"/>
              <a:t>Take a realistic scenario for your code, try to reduce it to the simplest example</a:t>
            </a:r>
            <a:br>
              <a:rPr lang="en-US" dirty="0"/>
            </a:br>
            <a:endParaRPr lang="en-US" dirty="0"/>
          </a:p>
          <a:p>
            <a:r>
              <a:rPr lang="en-US" dirty="0"/>
              <a:t>Example: Tests for ‘lower’ method of strings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2023, CC BY-SA 4.0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4ACF074-A0CD-BB3A-45FC-7D220B28A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987180" y="3404335"/>
            <a:ext cx="4217640" cy="28623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F00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test_lower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():</a:t>
            </a:r>
            <a:b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   </a:t>
            </a:r>
            <a:r>
              <a:rPr lang="en-US" dirty="0">
                <a:solidFill>
                  <a:srgbClr val="B222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Given</a:t>
            </a:r>
            <a:br>
              <a:rPr lang="en-US" dirty="0">
                <a:solidFill>
                  <a:srgbClr val="B222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   string = </a:t>
            </a:r>
            <a:r>
              <a:rPr lang="en-US" dirty="0">
                <a:solidFill>
                  <a:srgbClr val="8B225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US" dirty="0" err="1">
                <a:solidFill>
                  <a:srgbClr val="8B225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HeLlO</a:t>
            </a:r>
            <a:r>
              <a:rPr lang="en-US" dirty="0">
                <a:solidFill>
                  <a:srgbClr val="8B225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8B225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wOrld</a:t>
            </a:r>
            <a:r>
              <a:rPr lang="en-US" dirty="0">
                <a:solidFill>
                  <a:srgbClr val="8B225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b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   expected = </a:t>
            </a:r>
            <a:r>
              <a:rPr lang="en-US" dirty="0">
                <a:solidFill>
                  <a:srgbClr val="8B225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'hello world'</a:t>
            </a:r>
            <a:b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   </a:t>
            </a:r>
            <a:r>
              <a:rPr lang="en-US" dirty="0">
                <a:solidFill>
                  <a:srgbClr val="B222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When</a:t>
            </a:r>
            <a:br>
              <a:rPr lang="en-US" dirty="0">
                <a:solidFill>
                  <a:srgbClr val="B222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   output =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string.lower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b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   </a:t>
            </a:r>
            <a:r>
              <a:rPr lang="en-US" dirty="0">
                <a:solidFill>
                  <a:srgbClr val="B222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Then</a:t>
            </a:r>
            <a:br>
              <a:rPr lang="en-US" dirty="0">
                <a:solidFill>
                  <a:srgbClr val="B222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   </a:t>
            </a:r>
            <a:r>
              <a:rPr lang="en-US" dirty="0">
                <a:solidFill>
                  <a:srgbClr val="7F00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assert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output == expected</a:t>
            </a:r>
          </a:p>
        </p:txBody>
      </p:sp>
    </p:spTree>
    <p:extLst>
      <p:ext uri="{BB962C8B-B14F-4D97-AF65-F5344CB8AC3E}">
        <p14:creationId xmlns:p14="http://schemas.microsoft.com/office/powerpoint/2010/main" val="3034021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dirty="0"/>
              <a:t>Test special cases and boundary conditions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idx="1"/>
          </p:nvPr>
        </p:nvSpPr>
        <p:spPr>
          <a:xfrm>
            <a:off x="838200" y="1268760"/>
            <a:ext cx="10515600" cy="5224115"/>
          </a:xfrm>
        </p:spPr>
        <p:txBody>
          <a:bodyPr>
            <a:normAutofit/>
          </a:bodyPr>
          <a:lstStyle/>
          <a:p>
            <a:r>
              <a:rPr lang="en-US" sz="2100" dirty="0"/>
              <a:t>Code often breaks in corner cases: empty lists, None, </a:t>
            </a:r>
            <a:r>
              <a:rPr lang="en-US" sz="2100" dirty="0" err="1"/>
              <a:t>NaN</a:t>
            </a:r>
            <a:r>
              <a:rPr lang="en-US" sz="2100" dirty="0"/>
              <a:t>, 0.0, lists with repeated elements, non-existing file, …</a:t>
            </a:r>
          </a:p>
          <a:p>
            <a:r>
              <a:rPr lang="en-US" sz="2100" dirty="0"/>
              <a:t>This often involves making design decision: handle corner case with special behavior, or raise a meaningful exception?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2023, CC BY-SA 4.0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F02D98E-09CB-3DCA-1A19-BAA74EF235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184948" y="2770165"/>
            <a:ext cx="3822104" cy="224676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7F00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test_lower_empty_string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():</a:t>
            </a:r>
            <a:b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   </a:t>
            </a:r>
            <a:r>
              <a:rPr lang="en-US" sz="1400" dirty="0">
                <a:solidFill>
                  <a:srgbClr val="B222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Given</a:t>
            </a:r>
            <a:br>
              <a:rPr lang="en-US" sz="1400" dirty="0">
                <a:solidFill>
                  <a:srgbClr val="B222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   string = </a:t>
            </a:r>
            <a:r>
              <a:rPr lang="en-US" sz="1400" dirty="0">
                <a:solidFill>
                  <a:srgbClr val="8B225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''</a:t>
            </a:r>
            <a:b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   expected = </a:t>
            </a:r>
            <a:r>
              <a:rPr lang="en-US" sz="1400" dirty="0">
                <a:solidFill>
                  <a:srgbClr val="8B225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''</a:t>
            </a:r>
            <a:b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   </a:t>
            </a:r>
            <a:r>
              <a:rPr lang="en-US" sz="1400" dirty="0">
                <a:solidFill>
                  <a:srgbClr val="B222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When</a:t>
            </a:r>
            <a:br>
              <a:rPr lang="en-US" sz="1400" dirty="0">
                <a:solidFill>
                  <a:srgbClr val="B222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   output =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string.lower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b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   </a:t>
            </a:r>
            <a:r>
              <a:rPr lang="en-US" sz="1400" dirty="0">
                <a:solidFill>
                  <a:srgbClr val="B222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Then</a:t>
            </a:r>
            <a:br>
              <a:rPr lang="en-US" sz="1400" dirty="0">
                <a:solidFill>
                  <a:srgbClr val="B222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   </a:t>
            </a:r>
            <a:r>
              <a:rPr lang="en-US" sz="1400" dirty="0">
                <a:solidFill>
                  <a:srgbClr val="7F00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assert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output == expected</a:t>
            </a: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838200" y="5245534"/>
            <a:ext cx="8229600" cy="1224136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100" dirty="0"/>
              <a:t>Other good corner cases for </a:t>
            </a:r>
            <a:r>
              <a:rPr lang="en-US" sz="2100" dirty="0" err="1"/>
              <a:t>string.lower</a:t>
            </a:r>
            <a:r>
              <a:rPr lang="en-US" sz="2100" dirty="0"/>
              <a:t>(): </a:t>
            </a:r>
          </a:p>
          <a:p>
            <a:pPr lvl="1"/>
            <a:r>
              <a:rPr lang="en-US" sz="1900" dirty="0"/>
              <a:t>‘do-nothing case’:   </a:t>
            </a:r>
            <a:r>
              <a:rPr lang="en-US" sz="1900" dirty="0">
                <a:latin typeface="Consolas" panose="020B0609020204030204" pitchFamily="49" charset="0"/>
                <a:cs typeface="Consolas" panose="020B0609020204030204" pitchFamily="49" charset="0"/>
              </a:rPr>
              <a:t>string = 'hi'</a:t>
            </a:r>
          </a:p>
          <a:p>
            <a:pPr lvl="1"/>
            <a:r>
              <a:rPr lang="en-US" sz="1900" dirty="0"/>
              <a:t>symbols:                    </a:t>
            </a:r>
            <a:r>
              <a:rPr lang="en-US" sz="1900" dirty="0">
                <a:latin typeface="Consolas" panose="020B0609020204030204" pitchFamily="49" charset="0"/>
                <a:cs typeface="Consolas" panose="020B0609020204030204" pitchFamily="49" charset="0"/>
              </a:rPr>
              <a:t>string = '123 (!'</a:t>
            </a:r>
          </a:p>
          <a:p>
            <a:pPr lvl="1"/>
            <a:endParaRPr lang="en-US" sz="1900" dirty="0"/>
          </a:p>
        </p:txBody>
      </p:sp>
    </p:spTree>
    <p:extLst>
      <p:ext uri="{BB962C8B-B14F-4D97-AF65-F5344CB8AC3E}">
        <p14:creationId xmlns:p14="http://schemas.microsoft.com/office/powerpoint/2010/main" val="2007872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551384" y="365125"/>
            <a:ext cx="11017224" cy="903635"/>
          </a:xfrm>
          <a:noFill/>
        </p:spPr>
        <p:txBody>
          <a:bodyPr>
            <a:normAutofit fontScale="90000"/>
          </a:bodyPr>
          <a:lstStyle/>
          <a:p>
            <a:r>
              <a:rPr lang="en-US" dirty="0"/>
              <a:t>Common for-loop pattern for testing multiple cases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idx="1"/>
          </p:nvPr>
        </p:nvSpPr>
        <p:spPr>
          <a:xfrm>
            <a:off x="838200" y="1268760"/>
            <a:ext cx="10515600" cy="4908203"/>
          </a:xfrm>
        </p:spPr>
        <p:txBody>
          <a:bodyPr>
            <a:normAutofit/>
          </a:bodyPr>
          <a:lstStyle/>
          <a:p>
            <a:r>
              <a:rPr lang="en-US" dirty="0"/>
              <a:t>Often these cases are collected in a single test:</a:t>
            </a:r>
            <a:endParaRPr lang="en-US" sz="210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2023, CC BY-SA 4.0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0D0D331-E35D-BCDB-57EC-7A583846C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718328" y="2076257"/>
            <a:ext cx="6755344" cy="329320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pl-PL" sz="1600" dirty="0">
                <a:solidFill>
                  <a:srgbClr val="7F00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pl-PL" sz="16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test_lower</a:t>
            </a:r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():</a:t>
            </a:r>
            <a:b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   </a:t>
            </a:r>
            <a:r>
              <a:rPr lang="pl-PL" sz="1600" dirty="0">
                <a:solidFill>
                  <a:srgbClr val="B222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</a:t>
            </a:r>
            <a:r>
              <a:rPr lang="pl-PL" sz="1600" dirty="0" err="1">
                <a:solidFill>
                  <a:srgbClr val="B222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Given</a:t>
            </a:r>
            <a:br>
              <a:rPr lang="pl-PL" sz="1600" dirty="0">
                <a:solidFill>
                  <a:srgbClr val="B222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   </a:t>
            </a:r>
            <a:r>
              <a:rPr lang="pl-PL" sz="1600" dirty="0">
                <a:solidFill>
                  <a:srgbClr val="B222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</a:t>
            </a:r>
            <a:r>
              <a:rPr lang="pl-PL" sz="1600" dirty="0" err="1">
                <a:solidFill>
                  <a:srgbClr val="B222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Each</a:t>
            </a:r>
            <a:r>
              <a:rPr lang="pl-PL" sz="1600" dirty="0">
                <a:solidFill>
                  <a:srgbClr val="B222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test </a:t>
            </a:r>
            <a:r>
              <a:rPr lang="pl-PL" sz="1600" dirty="0" err="1">
                <a:solidFill>
                  <a:srgbClr val="B222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case</a:t>
            </a:r>
            <a:r>
              <a:rPr lang="pl-PL" sz="1600" dirty="0">
                <a:solidFill>
                  <a:srgbClr val="B222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pl-PL" sz="1600" dirty="0" err="1">
                <a:solidFill>
                  <a:srgbClr val="B222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is</a:t>
            </a:r>
            <a:r>
              <a:rPr lang="pl-PL" sz="1600" dirty="0">
                <a:solidFill>
                  <a:srgbClr val="B222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 </a:t>
            </a:r>
            <a:r>
              <a:rPr lang="pl-PL" sz="1600" dirty="0" err="1">
                <a:solidFill>
                  <a:srgbClr val="B222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tuple</a:t>
            </a:r>
            <a:r>
              <a:rPr lang="pl-PL" sz="1600" dirty="0">
                <a:solidFill>
                  <a:srgbClr val="B222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of (</a:t>
            </a:r>
            <a:r>
              <a:rPr lang="pl-PL" sz="1600" dirty="0" err="1">
                <a:solidFill>
                  <a:srgbClr val="B222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input</a:t>
            </a:r>
            <a:r>
              <a:rPr lang="pl-PL" sz="1600" dirty="0">
                <a:solidFill>
                  <a:srgbClr val="B222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pl-PL" sz="1600" dirty="0" err="1">
                <a:solidFill>
                  <a:srgbClr val="B222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expected_result</a:t>
            </a:r>
            <a:r>
              <a:rPr lang="pl-PL" sz="1600" dirty="0">
                <a:solidFill>
                  <a:srgbClr val="B222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pl-PL" sz="1600" dirty="0">
                <a:solidFill>
                  <a:srgbClr val="B222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   </a:t>
            </a:r>
            <a:r>
              <a:rPr lang="pl-PL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test_cases</a:t>
            </a:r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[(</a:t>
            </a:r>
            <a:r>
              <a:rPr lang="pl-PL" sz="1600" dirty="0">
                <a:solidFill>
                  <a:srgbClr val="8B225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pl-PL" sz="1600" dirty="0" err="1">
                <a:solidFill>
                  <a:srgbClr val="8B225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HeLlO</a:t>
            </a:r>
            <a:r>
              <a:rPr lang="pl-PL" sz="1600" dirty="0">
                <a:solidFill>
                  <a:srgbClr val="8B225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pl-PL" sz="1600" dirty="0" err="1">
                <a:solidFill>
                  <a:srgbClr val="8B225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wOrld</a:t>
            </a:r>
            <a:r>
              <a:rPr lang="pl-PL" sz="1600" dirty="0">
                <a:solidFill>
                  <a:srgbClr val="8B225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pl-PL" sz="1600" dirty="0">
                <a:solidFill>
                  <a:srgbClr val="8B225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'hello </a:t>
            </a:r>
            <a:r>
              <a:rPr lang="pl-PL" sz="1600" dirty="0" err="1">
                <a:solidFill>
                  <a:srgbClr val="8B225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world</a:t>
            </a:r>
            <a:r>
              <a:rPr lang="pl-PL" sz="1600" dirty="0">
                <a:solidFill>
                  <a:srgbClr val="8B225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),</a:t>
            </a:r>
            <a:b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                 (</a:t>
            </a:r>
            <a:r>
              <a:rPr lang="pl-PL" sz="1600" dirty="0">
                <a:solidFill>
                  <a:srgbClr val="8B225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'hi'</a:t>
            </a:r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pl-PL" sz="1600" dirty="0">
                <a:solidFill>
                  <a:srgbClr val="8B225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'hi'</a:t>
            </a:r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),</a:t>
            </a:r>
            <a:b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                 (</a:t>
            </a:r>
            <a:r>
              <a:rPr lang="pl-PL" sz="1600" dirty="0">
                <a:solidFill>
                  <a:srgbClr val="8B225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'123 ([?'</a:t>
            </a:r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pl-PL" sz="1600" dirty="0">
                <a:solidFill>
                  <a:srgbClr val="8B225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'123 ([?'</a:t>
            </a:r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),</a:t>
            </a:r>
            <a:b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                 (</a:t>
            </a:r>
            <a:r>
              <a:rPr lang="pl-PL" sz="1600" dirty="0">
                <a:solidFill>
                  <a:srgbClr val="8B225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''</a:t>
            </a:r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pl-PL" sz="1600" dirty="0">
                <a:solidFill>
                  <a:srgbClr val="8B225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''</a:t>
            </a:r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)]</a:t>
            </a:r>
            <a:b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   </a:t>
            </a:r>
            <a:r>
              <a:rPr lang="pl-PL" sz="1600" dirty="0">
                <a:solidFill>
                  <a:srgbClr val="7F00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string, </a:t>
            </a:r>
            <a:r>
              <a:rPr lang="pl-PL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expected</a:t>
            </a:r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pl-PL" sz="1600" dirty="0">
                <a:solidFill>
                  <a:srgbClr val="7F00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</a:t>
            </a:r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pl-PL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test_cases</a:t>
            </a:r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b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       </a:t>
            </a:r>
            <a:r>
              <a:rPr lang="pl-PL" sz="1600" dirty="0">
                <a:solidFill>
                  <a:srgbClr val="B222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</a:t>
            </a:r>
            <a:r>
              <a:rPr lang="pl-PL" sz="1600" dirty="0" err="1">
                <a:solidFill>
                  <a:srgbClr val="B222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When</a:t>
            </a:r>
            <a:br>
              <a:rPr lang="pl-PL" sz="1600" dirty="0">
                <a:solidFill>
                  <a:srgbClr val="B222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       </a:t>
            </a:r>
            <a:r>
              <a:rPr lang="pl-PL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</a:t>
            </a:r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pl-PL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string.lower</a:t>
            </a:r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b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       </a:t>
            </a:r>
            <a:r>
              <a:rPr lang="pl-PL" sz="1600" dirty="0">
                <a:solidFill>
                  <a:srgbClr val="B222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Then</a:t>
            </a:r>
            <a:br>
              <a:rPr lang="pl-PL" sz="1600" dirty="0">
                <a:solidFill>
                  <a:srgbClr val="B222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       </a:t>
            </a:r>
            <a:r>
              <a:rPr lang="pl-PL" sz="1600" dirty="0" err="1">
                <a:solidFill>
                  <a:srgbClr val="7F00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assert</a:t>
            </a:r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pl-PL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</a:t>
            </a:r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== </a:t>
            </a:r>
            <a:r>
              <a:rPr lang="pl-PL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expected</a:t>
            </a:r>
            <a:endParaRPr lang="pl-PL" sz="16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8181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Hands-on!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80B0981-2C87-9AA3-39A9-191599CBFE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Take a look at the logistic map</a:t>
            </a:r>
          </a:p>
          <a:p>
            <a:r>
              <a:rPr lang="en-CH" dirty="0"/>
              <a:t>or, in Python</a:t>
            </a:r>
          </a:p>
          <a:p>
            <a:endParaRPr lang="en-CH" dirty="0"/>
          </a:p>
          <a:p>
            <a:endParaRPr lang="en-CH" dirty="0"/>
          </a:p>
          <a:p>
            <a:endParaRPr lang="en-CH" dirty="0"/>
          </a:p>
          <a:p>
            <a:r>
              <a:rPr lang="en-CH" dirty="0"/>
              <a:t>What should we test?</a:t>
            </a:r>
          </a:p>
          <a:p>
            <a:pPr lvl="1"/>
            <a:r>
              <a:rPr lang="en-CH" dirty="0"/>
              <a:t>Generic cases</a:t>
            </a:r>
          </a:p>
          <a:p>
            <a:pPr lvl="1"/>
            <a:r>
              <a:rPr lang="en-CH" dirty="0"/>
              <a:t>Corner cases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2023, CC BY-SA 4.0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FC1100-0F29-412E-1D73-36A6D9B42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10C0E68-7AC2-DD4C-BE07-D1DA700766ED}"/>
              </a:ext>
            </a:extLst>
          </p:cNvPr>
          <p:cNvSpPr/>
          <p:nvPr/>
        </p:nvSpPr>
        <p:spPr>
          <a:xfrm>
            <a:off x="152400" y="136524"/>
            <a:ext cx="11848256" cy="6584951"/>
          </a:xfrm>
          <a:prstGeom prst="rect">
            <a:avLst/>
          </a:prstGeom>
          <a:noFill/>
          <a:ln w="165100">
            <a:solidFill>
              <a:srgbClr val="00B05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5E584B1-58C5-E623-7C5F-0103E21E286C}"/>
                  </a:ext>
                </a:extLst>
              </p:cNvPr>
              <p:cNvSpPr txBox="1"/>
              <p:nvPr/>
            </p:nvSpPr>
            <p:spPr>
              <a:xfrm>
                <a:off x="5663952" y="1373085"/>
                <a:ext cx="4641031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DE" sz="3600" smtClean="0">
                          <a:latin typeface="Cambria Math" panose="02040503050406030204" pitchFamily="18" charset="0"/>
                        </a:rPr>
                        <m:t>f</m:t>
                      </m:r>
                      <m:d>
                        <m:dPr>
                          <m:ctrlPr>
                            <a:rPr lang="de-DE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36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de-DE" sz="36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3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de-DE" sz="3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de-DE" sz="3600" i="1" smtClean="0">
                          <a:solidFill>
                            <a:srgbClr val="0ECC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de-DE" sz="3600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de-DE" sz="36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(1−</m:t>
                      </m:r>
                      <m:r>
                        <a:rPr lang="de-DE" sz="36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de-DE" sz="36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5E584B1-58C5-E623-7C5F-0103E21E28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3952" y="1373085"/>
                <a:ext cx="4641031" cy="646331"/>
              </a:xfrm>
              <a:prstGeom prst="rect">
                <a:avLst/>
              </a:prstGeom>
              <a:blipFill>
                <a:blip r:embed="rId3"/>
                <a:stretch>
                  <a:fillRect l="-1362" b="-23529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089581F4-A085-BBD5-ABF9-F41140A8BE75}"/>
              </a:ext>
            </a:extLst>
          </p:cNvPr>
          <p:cNvSpPr txBox="1"/>
          <p:nvPr/>
        </p:nvSpPr>
        <p:spPr>
          <a:xfrm>
            <a:off x="1416596" y="2695441"/>
            <a:ext cx="935880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2D961E"/>
                </a:solidFill>
                <a:effectLst/>
                <a:latin typeface="Menlo" panose="020B0609030804020204" pitchFamily="49" charset="0"/>
              </a:rPr>
              <a:t>def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400BD9"/>
                </a:solidFill>
                <a:effectLst/>
                <a:latin typeface="Menlo" panose="020B0609030804020204" pitchFamily="49" charset="0"/>
              </a:rPr>
              <a:t>f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(x, r):</a:t>
            </a:r>
          </a:p>
          <a:p>
            <a:r>
              <a:rPr lang="en-US" dirty="0">
                <a:solidFill>
                  <a:srgbClr val="2FB41D"/>
                </a:solidFill>
                <a:effectLst/>
                <a:latin typeface="Menlo" panose="020B0609030804020204" pitchFamily="49" charset="0"/>
              </a:rPr>
              <a:t>   </a:t>
            </a:r>
            <a:r>
              <a:rPr lang="en-US" i="1" dirty="0">
                <a:solidFill>
                  <a:srgbClr val="9FA01C"/>
                </a:solidFill>
                <a:effectLst/>
                <a:latin typeface="Menlo" panose="020B0609030804020204" pitchFamily="49" charset="0"/>
              </a:rPr>
              <a:t>""" Compute the logistic map for a given value of x and r. """</a:t>
            </a:r>
            <a:endParaRPr lang="en-US" dirty="0">
              <a:solidFill>
                <a:srgbClr val="9FA01C"/>
              </a:solidFill>
              <a:effectLst/>
              <a:latin typeface="Menlo" panose="020B0609030804020204" pitchFamily="49" charset="0"/>
            </a:endParaRPr>
          </a:p>
          <a:p>
            <a:r>
              <a:rPr lang="en-US" dirty="0">
                <a:solidFill>
                  <a:srgbClr val="2FB41D"/>
                </a:solidFill>
                <a:effectLst/>
                <a:latin typeface="Menlo" panose="020B0609030804020204" pitchFamily="49" charset="0"/>
              </a:rPr>
              <a:t>   </a:t>
            </a:r>
            <a:r>
              <a:rPr lang="en-US" b="1" dirty="0">
                <a:solidFill>
                  <a:srgbClr val="2D961E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r * x * (</a:t>
            </a:r>
            <a:r>
              <a:rPr lang="en-US" dirty="0">
                <a:solidFill>
                  <a:srgbClr val="2FB41D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- x)</a:t>
            </a:r>
          </a:p>
        </p:txBody>
      </p:sp>
    </p:spTree>
    <p:extLst>
      <p:ext uri="{BB962C8B-B14F-4D97-AF65-F5344CB8AC3E}">
        <p14:creationId xmlns:p14="http://schemas.microsoft.com/office/powerpoint/2010/main" val="11882884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Hands-on! for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80B0981-2C87-9AA3-39A9-191599CBFE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68760"/>
            <a:ext cx="10730408" cy="4908203"/>
          </a:xfrm>
        </p:spPr>
        <p:txBody>
          <a:bodyPr>
            <a:normAutofit/>
          </a:bodyPr>
          <a:lstStyle/>
          <a:p>
            <a:r>
              <a:rPr lang="en-CH" sz="2400" dirty="0"/>
              <a:t>In the </a:t>
            </a:r>
            <a:r>
              <a:rPr lang="en-CH" sz="2000" dirty="0">
                <a:latin typeface="Consolas" panose="020B0609020204030204" pitchFamily="49" charset="0"/>
                <a:cs typeface="Consolas" panose="020B0609020204030204" pitchFamily="49" charset="0"/>
              </a:rPr>
              <a:t>testing_project </a:t>
            </a:r>
            <a:r>
              <a:rPr lang="en-CH" sz="2400" dirty="0"/>
              <a:t>repository, open the file </a:t>
            </a:r>
            <a:r>
              <a:rPr lang="en-CH" sz="2000" dirty="0">
                <a:latin typeface="Consolas" panose="020B0609020204030204" pitchFamily="49" charset="0"/>
                <a:cs typeface="Consolas" panose="020B0609020204030204" pitchFamily="49" charset="0"/>
              </a:rPr>
              <a:t>logistic.py </a:t>
            </a:r>
            <a:r>
              <a:rPr lang="en-CH" sz="2400" dirty="0"/>
              <a:t>and implement the logistic function,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f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(x, r)</a:t>
            </a: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CH" sz="2400" dirty="0"/>
              <a:t>In </a:t>
            </a:r>
            <a:r>
              <a:rPr lang="en-CH" sz="2000" dirty="0">
                <a:latin typeface="Consolas" panose="020B0609020204030204" pitchFamily="49" charset="0"/>
                <a:cs typeface="Consolas" panose="020B0609020204030204" pitchFamily="49" charset="0"/>
              </a:rPr>
              <a:t>test_logistic.py</a:t>
            </a:r>
            <a:r>
              <a:rPr lang="en-CH" sz="2400" dirty="0"/>
              <a:t> we already added a reference test for these corner cases:</a:t>
            </a:r>
          </a:p>
          <a:p>
            <a:pPr lvl="1"/>
            <a: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  <a:t>x=0, r=1.1 =&gt; f(x, r)=0</a:t>
            </a:r>
          </a:p>
          <a:p>
            <a:pPr lvl="1"/>
            <a: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  <a:t>x=1, r=3.7 =&gt; f(x, r)=0</a:t>
            </a:r>
          </a:p>
          <a:p>
            <a:endParaRPr lang="en-CH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CH" sz="2400" dirty="0"/>
              <a:t>Add a new test for these generic cases using the for-loop pattern:</a:t>
            </a:r>
          </a:p>
          <a:p>
            <a:pPr lvl="1"/>
            <a: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  <a:t>x=0.1, r=2.2 =&gt; f(x, r)=0.198</a:t>
            </a:r>
          </a:p>
          <a:p>
            <a:pPr lvl="1"/>
            <a: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  <a:t>x=0.2, r=3.4 =&gt; f(x, r)=0.544</a:t>
            </a:r>
          </a:p>
          <a:p>
            <a:pPr lvl="1"/>
            <a: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  <a:t>x=0.5, r=2   =&gt; f(x, r)=0.5</a:t>
            </a:r>
            <a:b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GB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endParaRPr lang="en-CH" sz="2000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2023, CC BY-SA 4.0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FC1100-0F29-412E-1D73-36A6D9B42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10C0E68-7AC2-DD4C-BE07-D1DA700766ED}"/>
              </a:ext>
            </a:extLst>
          </p:cNvPr>
          <p:cNvSpPr/>
          <p:nvPr/>
        </p:nvSpPr>
        <p:spPr>
          <a:xfrm>
            <a:off x="152400" y="136524"/>
            <a:ext cx="11848256" cy="6584951"/>
          </a:xfrm>
          <a:prstGeom prst="rect">
            <a:avLst/>
          </a:prstGeom>
          <a:noFill/>
          <a:ln w="165100">
            <a:solidFill>
              <a:srgbClr val="00B05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7027908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E0F5FE-64F9-7515-3D6B-EBC064AC5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The for-loop pattern can be improved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B5202A-2D6A-E117-3B1C-B907E43CCB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4784"/>
            <a:ext cx="10802416" cy="4692179"/>
          </a:xfrm>
        </p:spPr>
        <p:txBody>
          <a:bodyPr/>
          <a:lstStyle/>
          <a:p>
            <a:r>
              <a:rPr lang="en-CH" dirty="0"/>
              <a:t>It is repetitive to write the for-loop pattern</a:t>
            </a:r>
          </a:p>
          <a:p>
            <a:r>
              <a:rPr lang="en-CH" dirty="0"/>
              <a:t>If one of the cases break, it can be complicated to figure out which one</a:t>
            </a:r>
          </a:p>
          <a:p>
            <a:endParaRPr lang="en-CH" dirty="0"/>
          </a:p>
          <a:p>
            <a:r>
              <a:rPr lang="en-CH" dirty="0"/>
              <a:t>pytest has many helpers for simplifying common testing cases!</a:t>
            </a:r>
          </a:p>
          <a:p>
            <a:r>
              <a:rPr lang="en-CH" dirty="0"/>
              <a:t>One of them is the </a:t>
            </a:r>
            <a:r>
              <a:rPr lang="en-CH" sz="2400" dirty="0">
                <a:solidFill>
                  <a:srgbClr val="0ECC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parametrize</a:t>
            </a:r>
            <a:r>
              <a:rPr lang="en-CH" dirty="0"/>
              <a:t> decorator, that simplifies running the same test with multiple cases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B423B6-B56C-1900-F1A5-56D1EB71A8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/>
              <a:t>August 2023,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54690F-4E68-F97D-6EBE-30FC5A1FC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A47188-3B13-06EB-9F82-871B4BFE7E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5370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5E794D-A816-DE2E-02DB-4A3DAF98F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H" sz="4000" dirty="0"/>
              <a:t>Simple example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08F6C7-272E-E0E7-2AC1-0E5DBFF243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/>
              <a:t>August 2023,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5EEAF1-BFE1-C024-C5A6-9C47CF4D4D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89D674-EF65-B7C3-39FF-36B621197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13BC2E-FBCF-9F57-C77B-6FBF5880DAA5}"/>
              </a:ext>
            </a:extLst>
          </p:cNvPr>
          <p:cNvSpPr txBox="1"/>
          <p:nvPr/>
        </p:nvSpPr>
        <p:spPr>
          <a:xfrm>
            <a:off x="2209800" y="1988840"/>
            <a:ext cx="4176464" cy="132343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33B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lang="en-US" sz="2000" dirty="0">
                <a:solidFill>
                  <a:srgbClr val="0062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test_for_loop_simple</a:t>
            </a:r>
            <a:r>
              <a:rPr lang="en-US" sz="20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():</a:t>
            </a:r>
            <a:br>
              <a:rPr lang="en-US" sz="20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0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cases = [</a:t>
            </a:r>
            <a:r>
              <a:rPr lang="en-US" sz="2000" dirty="0">
                <a:solidFill>
                  <a:srgbClr val="1750E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0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000" dirty="0">
                <a:solidFill>
                  <a:srgbClr val="1750E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20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000" dirty="0">
                <a:solidFill>
                  <a:srgbClr val="1750E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sz="20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br>
              <a:rPr lang="en-US" sz="20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0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33B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 </a:t>
            </a:r>
            <a:r>
              <a:rPr lang="en-US" sz="20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 </a:t>
            </a:r>
            <a:r>
              <a:rPr lang="en-US" sz="2000" dirty="0">
                <a:solidFill>
                  <a:srgbClr val="0033B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 </a:t>
            </a:r>
            <a:r>
              <a:rPr lang="en-US" sz="20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cases:</a:t>
            </a:r>
            <a:br>
              <a:rPr lang="en-US" sz="20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0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2000" dirty="0">
                <a:solidFill>
                  <a:srgbClr val="0033B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assert </a:t>
            </a:r>
            <a:r>
              <a:rPr lang="en-US" sz="20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 &gt; </a:t>
            </a:r>
            <a:r>
              <a:rPr lang="en-US" sz="2000" dirty="0">
                <a:solidFill>
                  <a:srgbClr val="1750E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endParaRPr lang="en-US" sz="2000" dirty="0">
              <a:solidFill>
                <a:srgbClr val="080808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BF7551-7805-163B-38E8-F962B1237ECB}"/>
              </a:ext>
            </a:extLst>
          </p:cNvPr>
          <p:cNvSpPr txBox="1"/>
          <p:nvPr/>
        </p:nvSpPr>
        <p:spPr>
          <a:xfrm>
            <a:off x="7320137" y="2132856"/>
            <a:ext cx="2952328" cy="923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62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test_for_loop_simple </a:t>
            </a:r>
            <a:r>
              <a:rPr lang="en-US" dirty="0">
                <a:effectLst/>
                <a:cs typeface="Consolas" panose="020B0609020204030204" pitchFamily="49" charset="0"/>
              </a:rPr>
              <a:t>runs once and loops over </a:t>
            </a:r>
            <a:br>
              <a:rPr lang="en-US" dirty="0">
                <a:effectLst/>
                <a:cs typeface="Consolas" panose="020B0609020204030204" pitchFamily="49" charset="0"/>
              </a:rPr>
            </a:br>
            <a:r>
              <a:rPr lang="en-US" dirty="0">
                <a:effectLst/>
                <a:cs typeface="Consolas" panose="020B0609020204030204" pitchFamily="49" charset="0"/>
              </a:rPr>
              <a:t>3 test cases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8153624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5E794D-A816-DE2E-02DB-4A3DAF98F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H" dirty="0"/>
              <a:t>Simple example, with the </a:t>
            </a:r>
            <a:r>
              <a:rPr lang="en-CH" sz="3600" dirty="0">
                <a:latin typeface="Consolas" panose="020B0609020204030204" pitchFamily="49" charset="0"/>
                <a:cs typeface="Consolas" panose="020B0609020204030204" pitchFamily="49" charset="0"/>
              </a:rPr>
              <a:t>parametrize</a:t>
            </a:r>
            <a:r>
              <a:rPr lang="en-CH" dirty="0"/>
              <a:t> decorator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08F6C7-272E-E0E7-2AC1-0E5DBFF243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/>
              <a:t>August 2023,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5EEAF1-BFE1-C024-C5A6-9C47CF4D4D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89D674-EF65-B7C3-39FF-36B621197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18</a:t>
            </a:fld>
            <a:endParaRPr lang="en-US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993A7B59-26C6-8C38-31F3-3B009E499158}"/>
              </a:ext>
            </a:extLst>
          </p:cNvPr>
          <p:cNvGrpSpPr/>
          <p:nvPr/>
        </p:nvGrpSpPr>
        <p:grpSpPr>
          <a:xfrm>
            <a:off x="838200" y="1461736"/>
            <a:ext cx="7357351" cy="2407123"/>
            <a:chOff x="1446094" y="1628799"/>
            <a:chExt cx="7357351" cy="2407123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B761D3C2-DB03-9E54-E028-33A0201FC56D}"/>
                </a:ext>
              </a:extLst>
            </p:cNvPr>
            <p:cNvSpPr txBox="1"/>
            <p:nvPr/>
          </p:nvSpPr>
          <p:spPr>
            <a:xfrm>
              <a:off x="1446094" y="2665858"/>
              <a:ext cx="5401816" cy="92333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9E880D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@pytest.mark.parametrize</a:t>
              </a:r>
              <a:r>
                <a:rPr lang="en-US" dirty="0">
                  <a:solidFill>
                    <a:srgbClr val="080808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 dirty="0">
                  <a:solidFill>
                    <a:srgbClr val="067D17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'a'</a:t>
              </a:r>
              <a:r>
                <a:rPr lang="en-US" dirty="0">
                  <a:solidFill>
                    <a:srgbClr val="080808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, [</a:t>
              </a:r>
              <a:r>
                <a:rPr lang="en-US" dirty="0">
                  <a:solidFill>
                    <a:srgbClr val="1750EB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lang="en-US" dirty="0">
                  <a:solidFill>
                    <a:srgbClr val="080808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 dirty="0">
                  <a:solidFill>
                    <a:srgbClr val="1750EB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2</a:t>
              </a:r>
              <a:r>
                <a:rPr lang="en-US" dirty="0">
                  <a:solidFill>
                    <a:srgbClr val="080808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 dirty="0">
                  <a:solidFill>
                    <a:srgbClr val="1750EB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3</a:t>
              </a:r>
              <a:r>
                <a:rPr lang="en-US" dirty="0">
                  <a:solidFill>
                    <a:srgbClr val="080808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])</a:t>
              </a:r>
              <a:br>
                <a:rPr lang="en-US" dirty="0">
                  <a:solidFill>
                    <a:srgbClr val="080808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</a:br>
              <a:r>
                <a:rPr lang="en-US" dirty="0">
                  <a:solidFill>
                    <a:srgbClr val="0033B3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def </a:t>
              </a:r>
              <a:r>
                <a:rPr lang="en-US" dirty="0">
                  <a:solidFill>
                    <a:srgbClr val="00627A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test_parametrize_simple</a:t>
              </a:r>
              <a:r>
                <a:rPr lang="en-US" dirty="0">
                  <a:solidFill>
                    <a:srgbClr val="080808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(a):</a:t>
              </a:r>
              <a:br>
                <a:rPr lang="en-US" dirty="0">
                  <a:solidFill>
                    <a:srgbClr val="080808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</a:br>
              <a:r>
                <a:rPr lang="en-US" dirty="0">
                  <a:solidFill>
                    <a:srgbClr val="080808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dirty="0">
                  <a:solidFill>
                    <a:srgbClr val="0033B3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assert </a:t>
              </a:r>
              <a:r>
                <a:rPr lang="en-US" dirty="0">
                  <a:solidFill>
                    <a:srgbClr val="080808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a &gt; </a:t>
              </a:r>
              <a:r>
                <a:rPr lang="en-US" dirty="0">
                  <a:solidFill>
                    <a:srgbClr val="1750EB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endParaRPr lang="en-US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CF27CDAF-679E-E135-6A71-B40F854313E6}"/>
                </a:ext>
              </a:extLst>
            </p:cNvPr>
            <p:cNvCxnSpPr>
              <a:cxnSpLocks/>
            </p:cNvCxnSpPr>
            <p:nvPr/>
          </p:nvCxnSpPr>
          <p:spPr>
            <a:xfrm>
              <a:off x="4625516" y="2363885"/>
              <a:ext cx="246348" cy="31957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5077640E-7040-62CE-B277-1AE30619A30A}"/>
                </a:ext>
              </a:extLst>
            </p:cNvPr>
            <p:cNvSpPr txBox="1"/>
            <p:nvPr/>
          </p:nvSpPr>
          <p:spPr>
            <a:xfrm>
              <a:off x="2537284" y="1628800"/>
              <a:ext cx="2088232" cy="64633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CH" dirty="0"/>
                <a:t>Name of the variable that varies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9291E4FA-51C1-7C7F-4EA8-6C9954DD3F8C}"/>
                </a:ext>
              </a:extLst>
            </p:cNvPr>
            <p:cNvSpPr txBox="1"/>
            <p:nvPr/>
          </p:nvSpPr>
          <p:spPr>
            <a:xfrm>
              <a:off x="5417604" y="1628799"/>
              <a:ext cx="2088232" cy="64633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CH" dirty="0"/>
                <a:t>List of values for the variable </a:t>
              </a:r>
            </a:p>
          </p:txBody>
        </p: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82568498-58E3-2FC5-07CB-B4472D61E5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7864" y="2321816"/>
              <a:ext cx="76873" cy="29735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FC3533D4-CD8C-94FC-CA14-A816A501E38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453608" y="3191501"/>
              <a:ext cx="1147484" cy="23749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3143AA68-4511-712D-264A-722F67CB0763}"/>
                </a:ext>
              </a:extLst>
            </p:cNvPr>
            <p:cNvSpPr txBox="1"/>
            <p:nvPr/>
          </p:nvSpPr>
          <p:spPr>
            <a:xfrm>
              <a:off x="6601092" y="3112592"/>
              <a:ext cx="2202353" cy="92333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CH" dirty="0"/>
                <a:t>The test must take an argument </a:t>
              </a:r>
              <a:r>
                <a:rPr lang="en-US" dirty="0"/>
                <a:t>with </a:t>
              </a:r>
              <a:r>
                <a:rPr lang="en-CH" dirty="0"/>
                <a:t>the same name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6ACF188F-A6EB-3502-DB76-BAE372AAE7DA}"/>
              </a:ext>
            </a:extLst>
          </p:cNvPr>
          <p:cNvSpPr txBox="1"/>
          <p:nvPr/>
        </p:nvSpPr>
        <p:spPr>
          <a:xfrm>
            <a:off x="8760296" y="2108067"/>
            <a:ext cx="3168351" cy="923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62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test_parametrize_simple </a:t>
            </a:r>
            <a:r>
              <a:rPr lang="en-US" dirty="0">
                <a:effectLst/>
                <a:cs typeface="Consolas" panose="020B0609020204030204" pitchFamily="49" charset="0"/>
              </a:rPr>
              <a:t>runs </a:t>
            </a:r>
            <a:r>
              <a:rPr lang="en-US" dirty="0">
                <a:cs typeface="Consolas" panose="020B0609020204030204" pitchFamily="49" charset="0"/>
              </a:rPr>
              <a:t>3 times </a:t>
            </a:r>
            <a:br>
              <a:rPr lang="en-US" dirty="0">
                <a:cs typeface="Consolas" panose="020B0609020204030204" pitchFamily="49" charset="0"/>
              </a:rPr>
            </a:br>
            <a:r>
              <a:rPr lang="en-US" dirty="0">
                <a:effectLst/>
                <a:cs typeface="Consolas" panose="020B0609020204030204" pitchFamily="49" charset="0"/>
              </a:rPr>
              <a:t>with</a:t>
            </a:r>
            <a:r>
              <a:rPr lang="en-US" dirty="0">
                <a:cs typeface="Consolas" panose="020B0609020204030204" pitchFamily="49" charset="0"/>
              </a:rPr>
              <a:t> </a:t>
            </a:r>
            <a:r>
              <a:rPr lang="en-US" dirty="0">
                <a:effectLst/>
                <a:cs typeface="Consolas" panose="020B0609020204030204" pitchFamily="49" charset="0"/>
              </a:rPr>
              <a:t>a=1, a=2, and a=3 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4008260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5E794D-A816-DE2E-02DB-4A3DAF98F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H" dirty="0"/>
              <a:t>Simple example, with the </a:t>
            </a:r>
            <a:r>
              <a:rPr lang="en-CH" sz="3600" dirty="0">
                <a:latin typeface="Consolas" panose="020B0609020204030204" pitchFamily="49" charset="0"/>
                <a:cs typeface="Consolas" panose="020B0609020204030204" pitchFamily="49" charset="0"/>
              </a:rPr>
              <a:t>parametrize</a:t>
            </a:r>
            <a:r>
              <a:rPr lang="en-CH" dirty="0"/>
              <a:t> decorator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08F6C7-272E-E0E7-2AC1-0E5DBFF243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/>
              <a:t>August 2023,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5EEAF1-BFE1-C024-C5A6-9C47CF4D4D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89D674-EF65-B7C3-39FF-36B621197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3AA7F531-1E60-26D4-D8B8-80BB48A50E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663" y="4268852"/>
            <a:ext cx="8051471" cy="1752436"/>
          </a:xfrm>
          <a:prstGeom prst="rect">
            <a:avLst/>
          </a:prstGeom>
        </p:spPr>
      </p:pic>
      <p:sp>
        <p:nvSpPr>
          <p:cNvPr id="42" name="Right Brace 41">
            <a:extLst>
              <a:ext uri="{FF2B5EF4-FFF2-40B4-BE49-F238E27FC236}">
                <a16:creationId xmlns:a16="http://schemas.microsoft.com/office/drawing/2014/main" id="{3E3DBCEC-FBBC-4CDC-AEC1-938C8BAE2F92}"/>
              </a:ext>
            </a:extLst>
          </p:cNvPr>
          <p:cNvSpPr/>
          <p:nvPr/>
        </p:nvSpPr>
        <p:spPr>
          <a:xfrm>
            <a:off x="9037134" y="5192821"/>
            <a:ext cx="144016" cy="608335"/>
          </a:xfrm>
          <a:prstGeom prst="righ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1BC458D-303D-2CC4-EAA9-F70C964BAF86}"/>
              </a:ext>
            </a:extLst>
          </p:cNvPr>
          <p:cNvSpPr txBox="1"/>
          <p:nvPr/>
        </p:nvSpPr>
        <p:spPr>
          <a:xfrm>
            <a:off x="9336360" y="5035323"/>
            <a:ext cx="2487724" cy="923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pytest automatically creates one separate test for each test case</a:t>
            </a:r>
            <a:endParaRPr lang="en-CH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E6437CD-7873-482E-22C2-9A04128538DC}"/>
              </a:ext>
            </a:extLst>
          </p:cNvPr>
          <p:cNvGrpSpPr/>
          <p:nvPr/>
        </p:nvGrpSpPr>
        <p:grpSpPr>
          <a:xfrm>
            <a:off x="838200" y="1461736"/>
            <a:ext cx="7357351" cy="2407123"/>
            <a:chOff x="1446094" y="1628799"/>
            <a:chExt cx="7357351" cy="240712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B74055E-0549-CFCA-2B05-612F9BE6A389}"/>
                </a:ext>
              </a:extLst>
            </p:cNvPr>
            <p:cNvSpPr txBox="1"/>
            <p:nvPr/>
          </p:nvSpPr>
          <p:spPr>
            <a:xfrm>
              <a:off x="1446094" y="2665858"/>
              <a:ext cx="5401816" cy="92333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9E880D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@pytest.mark.parametrize</a:t>
              </a:r>
              <a:r>
                <a:rPr lang="en-US" dirty="0">
                  <a:solidFill>
                    <a:srgbClr val="080808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 dirty="0">
                  <a:solidFill>
                    <a:srgbClr val="067D17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'a'</a:t>
              </a:r>
              <a:r>
                <a:rPr lang="en-US" dirty="0">
                  <a:solidFill>
                    <a:srgbClr val="080808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, [</a:t>
              </a:r>
              <a:r>
                <a:rPr lang="en-US" dirty="0">
                  <a:solidFill>
                    <a:srgbClr val="1750EB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lang="en-US" dirty="0">
                  <a:solidFill>
                    <a:srgbClr val="080808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 dirty="0">
                  <a:solidFill>
                    <a:srgbClr val="1750EB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2</a:t>
              </a:r>
              <a:r>
                <a:rPr lang="en-US" dirty="0">
                  <a:solidFill>
                    <a:srgbClr val="080808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 dirty="0">
                  <a:solidFill>
                    <a:srgbClr val="1750EB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3</a:t>
              </a:r>
              <a:r>
                <a:rPr lang="en-US" dirty="0">
                  <a:solidFill>
                    <a:srgbClr val="080808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])</a:t>
              </a:r>
              <a:br>
                <a:rPr lang="en-US" dirty="0">
                  <a:solidFill>
                    <a:srgbClr val="080808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</a:br>
              <a:r>
                <a:rPr lang="en-US" dirty="0">
                  <a:solidFill>
                    <a:srgbClr val="0033B3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def </a:t>
              </a:r>
              <a:r>
                <a:rPr lang="en-US" dirty="0">
                  <a:solidFill>
                    <a:srgbClr val="00627A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test_parametrize_simple</a:t>
              </a:r>
              <a:r>
                <a:rPr lang="en-US" dirty="0">
                  <a:solidFill>
                    <a:srgbClr val="080808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(a):</a:t>
              </a:r>
              <a:br>
                <a:rPr lang="en-US" dirty="0">
                  <a:solidFill>
                    <a:srgbClr val="080808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</a:br>
              <a:r>
                <a:rPr lang="en-US" dirty="0">
                  <a:solidFill>
                    <a:srgbClr val="080808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dirty="0">
                  <a:solidFill>
                    <a:srgbClr val="0033B3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assert </a:t>
              </a:r>
              <a:r>
                <a:rPr lang="en-US" dirty="0">
                  <a:solidFill>
                    <a:srgbClr val="080808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a &gt; </a:t>
              </a:r>
              <a:r>
                <a:rPr lang="en-US" dirty="0">
                  <a:solidFill>
                    <a:srgbClr val="1750EB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endParaRPr lang="en-US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DD2C74A2-2658-FF0E-5AEC-96EA5C7B4CB3}"/>
                </a:ext>
              </a:extLst>
            </p:cNvPr>
            <p:cNvCxnSpPr>
              <a:cxnSpLocks/>
            </p:cNvCxnSpPr>
            <p:nvPr/>
          </p:nvCxnSpPr>
          <p:spPr>
            <a:xfrm>
              <a:off x="4625516" y="2363885"/>
              <a:ext cx="246348" cy="31957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CD723FC-F062-08FD-B7C8-C2D8E2C5D8B8}"/>
                </a:ext>
              </a:extLst>
            </p:cNvPr>
            <p:cNvSpPr txBox="1"/>
            <p:nvPr/>
          </p:nvSpPr>
          <p:spPr>
            <a:xfrm>
              <a:off x="2537284" y="1628800"/>
              <a:ext cx="2088232" cy="64633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CH" dirty="0"/>
                <a:t>Name of the variable that varies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2802A0A-147A-C3D6-007F-7CF013B03839}"/>
                </a:ext>
              </a:extLst>
            </p:cNvPr>
            <p:cNvSpPr txBox="1"/>
            <p:nvPr/>
          </p:nvSpPr>
          <p:spPr>
            <a:xfrm>
              <a:off x="5417604" y="1628799"/>
              <a:ext cx="2088232" cy="64633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CH" dirty="0"/>
                <a:t>List of values for </a:t>
              </a:r>
              <a:r>
                <a:rPr lang="en-CH"/>
                <a:t>the variable </a:t>
              </a:r>
              <a:endParaRPr lang="en-CH" dirty="0"/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3D69B765-A835-F243-6E43-0EE6C52B5B9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7864" y="2321816"/>
              <a:ext cx="76873" cy="29735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E55F8220-23F6-94FC-5844-6D2F267D080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453608" y="3191501"/>
              <a:ext cx="1147484" cy="23749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BBB4F6E-973B-4013-A196-32392FF504A5}"/>
                </a:ext>
              </a:extLst>
            </p:cNvPr>
            <p:cNvSpPr txBox="1"/>
            <p:nvPr/>
          </p:nvSpPr>
          <p:spPr>
            <a:xfrm>
              <a:off x="6601092" y="3112592"/>
              <a:ext cx="2202353" cy="92333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CH" dirty="0"/>
                <a:t>The test must take an argument </a:t>
              </a:r>
              <a:r>
                <a:rPr lang="en-US" dirty="0"/>
                <a:t>with </a:t>
              </a:r>
              <a:r>
                <a:rPr lang="en-CH" dirty="0"/>
                <a:t>the same name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581525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919536" y="1628801"/>
            <a:ext cx="82089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Introduction to testing project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2023, CC BY-SA 4.0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331B42B-279E-891E-4D3B-F44B41AF2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7F958C-382D-80EE-A4BA-C608A1680553}"/>
              </a:ext>
            </a:extLst>
          </p:cNvPr>
          <p:cNvSpPr txBox="1"/>
          <p:nvPr/>
        </p:nvSpPr>
        <p:spPr>
          <a:xfrm>
            <a:off x="3146512" y="3411848"/>
            <a:ext cx="58989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2800" dirty="0"/>
              <a:t>Fork repository </a:t>
            </a:r>
            <a:r>
              <a:rPr lang="en-CH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testing_project</a:t>
            </a:r>
            <a:endParaRPr lang="en-CH" sz="28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10221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5E794D-A816-DE2E-02DB-4A3DAF98F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H" sz="4000" dirty="0"/>
              <a:t>Example with multiple values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61AE312-03C8-E972-96D9-41CD5B5145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sz="2800" dirty="0"/>
              <a:t>This is a more typical case with several input values and the expected result of the test</a:t>
            </a:r>
          </a:p>
          <a:p>
            <a:endParaRPr lang="en-C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08F6C7-272E-E0E7-2AC1-0E5DBFF243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/>
              <a:t>August 2023,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5EEAF1-BFE1-C024-C5A6-9C47CF4D4D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89D674-EF65-B7C3-39FF-36B621197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13BC2E-FBCF-9F57-C77B-6FBF5880DAA5}"/>
              </a:ext>
            </a:extLst>
          </p:cNvPr>
          <p:cNvSpPr txBox="1"/>
          <p:nvPr/>
        </p:nvSpPr>
        <p:spPr>
          <a:xfrm>
            <a:off x="1559496" y="2780928"/>
            <a:ext cx="4968552" cy="255454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33B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lang="en-US" sz="2000" dirty="0">
                <a:solidFill>
                  <a:srgbClr val="0062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test_for_loop_multiple</a:t>
            </a:r>
            <a:r>
              <a:rPr lang="en-US" sz="20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():</a:t>
            </a:r>
            <a:br>
              <a:rPr lang="en-US" sz="20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0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cases = [</a:t>
            </a:r>
          </a:p>
          <a:p>
            <a:r>
              <a:rPr lang="en-US" sz="2000" dirty="0">
                <a:solidFill>
                  <a:srgbClr val="08080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US" sz="20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1750E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0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000" dirty="0">
                <a:solidFill>
                  <a:srgbClr val="067D17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'hi'</a:t>
            </a:r>
            <a:r>
              <a:rPr lang="en-US" sz="20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000" dirty="0">
                <a:solidFill>
                  <a:srgbClr val="067D17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'hi’</a:t>
            </a:r>
            <a:r>
              <a:rPr lang="en-US" sz="20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), </a:t>
            </a:r>
          </a:p>
          <a:p>
            <a:r>
              <a:rPr lang="en-US" sz="2000" dirty="0">
                <a:solidFill>
                  <a:srgbClr val="08080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US" sz="20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1750E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20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000" dirty="0">
                <a:solidFill>
                  <a:srgbClr val="067D17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'no'</a:t>
            </a:r>
            <a:r>
              <a:rPr lang="en-US" sz="20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000" dirty="0">
                <a:solidFill>
                  <a:srgbClr val="067D17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'nono’</a:t>
            </a:r>
            <a:r>
              <a:rPr lang="en-US" sz="20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2000" dirty="0">
                <a:solidFill>
                  <a:srgbClr val="08080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 </a:t>
            </a:r>
            <a:r>
              <a:rPr lang="en-US" sz="20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br>
              <a:rPr lang="en-US" sz="20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0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33B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 </a:t>
            </a:r>
            <a:r>
              <a:rPr lang="en-US" sz="20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a, b, expected </a:t>
            </a:r>
            <a:r>
              <a:rPr lang="en-US" sz="2000" dirty="0">
                <a:solidFill>
                  <a:srgbClr val="0033B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 </a:t>
            </a:r>
            <a:r>
              <a:rPr lang="en-US" sz="20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cases:</a:t>
            </a:r>
            <a:br>
              <a:rPr lang="en-US" sz="20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0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result = b * a</a:t>
            </a:r>
            <a:br>
              <a:rPr lang="en-US" sz="20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0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2000" dirty="0">
                <a:solidFill>
                  <a:srgbClr val="0033B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assert </a:t>
            </a:r>
            <a:r>
              <a:rPr lang="en-US" sz="20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result == expected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2332EB8-8D2A-C235-AD6A-7D30A0BDCE11}"/>
              </a:ext>
            </a:extLst>
          </p:cNvPr>
          <p:cNvSpPr txBox="1"/>
          <p:nvPr/>
        </p:nvSpPr>
        <p:spPr>
          <a:xfrm>
            <a:off x="7608168" y="3462152"/>
            <a:ext cx="2952328" cy="923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62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test_for_loop_multiple </a:t>
            </a:r>
            <a:r>
              <a:rPr lang="en-US" dirty="0">
                <a:effectLst/>
                <a:cs typeface="Consolas" panose="020B0609020204030204" pitchFamily="49" charset="0"/>
              </a:rPr>
              <a:t>runs once and loops over </a:t>
            </a:r>
            <a:br>
              <a:rPr lang="en-US" dirty="0">
                <a:effectLst/>
                <a:cs typeface="Consolas" panose="020B0609020204030204" pitchFamily="49" charset="0"/>
              </a:rPr>
            </a:br>
            <a:r>
              <a:rPr lang="en-US" dirty="0">
                <a:effectLst/>
                <a:cs typeface="Consolas" panose="020B0609020204030204" pitchFamily="49" charset="0"/>
              </a:rPr>
              <a:t>2 test cases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6873909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DBE7448E-924B-25D5-F1A9-59F0A8D09B54}"/>
              </a:ext>
            </a:extLst>
          </p:cNvPr>
          <p:cNvSpPr txBox="1"/>
          <p:nvPr/>
        </p:nvSpPr>
        <p:spPr>
          <a:xfrm>
            <a:off x="2351584" y="1298460"/>
            <a:ext cx="2744836" cy="92333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CH" dirty="0"/>
              <a:t>Name of all the variables, separated by commas in one string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5E794D-A816-DE2E-02DB-4A3DAF98F0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2847"/>
          </a:xfrm>
        </p:spPr>
        <p:txBody>
          <a:bodyPr>
            <a:normAutofit fontScale="90000"/>
          </a:bodyPr>
          <a:lstStyle/>
          <a:p>
            <a:r>
              <a:rPr lang="en-CH" dirty="0"/>
              <a:t>Same example, with the </a:t>
            </a:r>
            <a:r>
              <a:rPr lang="en-CH" sz="3600" dirty="0">
                <a:latin typeface="Consolas" panose="020B0609020204030204" pitchFamily="49" charset="0"/>
                <a:cs typeface="Consolas" panose="020B0609020204030204" pitchFamily="49" charset="0"/>
              </a:rPr>
              <a:t>parametrize</a:t>
            </a:r>
            <a:r>
              <a:rPr lang="en-CH" dirty="0"/>
              <a:t> decorator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08F6C7-272E-E0E7-2AC1-0E5DBFF243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/>
              <a:t>August 2023,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5EEAF1-BFE1-C024-C5A6-9C47CF4D4D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89D674-EF65-B7C3-39FF-36B621197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82E506-A5E0-59CB-3649-19071CBB58B5}"/>
              </a:ext>
            </a:extLst>
          </p:cNvPr>
          <p:cNvSpPr txBox="1"/>
          <p:nvPr/>
        </p:nvSpPr>
        <p:spPr>
          <a:xfrm>
            <a:off x="719372" y="2372878"/>
            <a:ext cx="10515600" cy="120032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9E880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@pytest.mark.parametrize</a:t>
            </a:r>
            <a: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67D17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'a, b, expected'</a:t>
            </a:r>
            <a: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[(</a:t>
            </a:r>
            <a:r>
              <a:rPr lang="en-US" sz="1800" dirty="0">
                <a:solidFill>
                  <a:srgbClr val="1750E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067D17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'hi'</a:t>
            </a:r>
            <a: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067D17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'hi'</a:t>
            </a:r>
            <a: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), (</a:t>
            </a:r>
            <a:r>
              <a:rPr lang="en-US" sz="1800" dirty="0">
                <a:solidFill>
                  <a:srgbClr val="1750E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067D17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'no'</a:t>
            </a:r>
            <a: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067D17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'nono'</a:t>
            </a:r>
            <a: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)])</a:t>
            </a:r>
            <a:b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033B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lang="en-US" sz="1800" dirty="0">
                <a:solidFill>
                  <a:srgbClr val="0062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test_parametrize_multiple</a:t>
            </a:r>
            <a: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(a, b, expected):</a:t>
            </a:r>
            <a:b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8080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result = b * a</a:t>
            </a:r>
            <a:b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033B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assert </a:t>
            </a:r>
            <a: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result == expected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5D739A1-3EE3-98D5-EB71-C9B0113EA853}"/>
              </a:ext>
            </a:extLst>
          </p:cNvPr>
          <p:cNvCxnSpPr>
            <a:cxnSpLocks/>
          </p:cNvCxnSpPr>
          <p:nvPr/>
        </p:nvCxnSpPr>
        <p:spPr>
          <a:xfrm>
            <a:off x="4209703" y="2043198"/>
            <a:ext cx="246348" cy="31957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DAD8B00-AA66-799E-37F5-2BC4CF42C728}"/>
              </a:ext>
            </a:extLst>
          </p:cNvPr>
          <p:cNvCxnSpPr>
            <a:cxnSpLocks/>
          </p:cNvCxnSpPr>
          <p:nvPr/>
        </p:nvCxnSpPr>
        <p:spPr>
          <a:xfrm flipH="1" flipV="1">
            <a:off x="6672064" y="2872187"/>
            <a:ext cx="2592288" cy="55681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65AC81B-7620-F8C6-AF9D-35B30B2A3F12}"/>
              </a:ext>
            </a:extLst>
          </p:cNvPr>
          <p:cNvSpPr txBox="1"/>
          <p:nvPr/>
        </p:nvSpPr>
        <p:spPr>
          <a:xfrm>
            <a:off x="9480376" y="2828835"/>
            <a:ext cx="2202353" cy="12003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CH" dirty="0"/>
              <a:t>The test must take arguments </a:t>
            </a:r>
            <a:r>
              <a:rPr lang="en-US" dirty="0"/>
              <a:t>with </a:t>
            </a:r>
            <a:r>
              <a:rPr lang="en-CH" dirty="0"/>
              <a:t>the same names as in the string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D9E6F6-98CB-0334-CC81-C99F39A1E774}"/>
              </a:ext>
            </a:extLst>
          </p:cNvPr>
          <p:cNvSpPr txBox="1"/>
          <p:nvPr/>
        </p:nvSpPr>
        <p:spPr>
          <a:xfrm>
            <a:off x="7735951" y="1268760"/>
            <a:ext cx="2744836" cy="9233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CH" dirty="0"/>
              <a:t>List of tuples with the values for each varialbe, one for each test case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8DD66B0-D24F-A2A4-DA2A-6EC9C3EBF1E6}"/>
              </a:ext>
            </a:extLst>
          </p:cNvPr>
          <p:cNvCxnSpPr>
            <a:cxnSpLocks/>
          </p:cNvCxnSpPr>
          <p:nvPr/>
        </p:nvCxnSpPr>
        <p:spPr>
          <a:xfrm flipH="1">
            <a:off x="8407451" y="2105573"/>
            <a:ext cx="76873" cy="2973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9A2DC6DB-8546-C1A7-7502-19199937B470}"/>
              </a:ext>
            </a:extLst>
          </p:cNvPr>
          <p:cNvSpPr txBox="1"/>
          <p:nvPr/>
        </p:nvSpPr>
        <p:spPr>
          <a:xfrm>
            <a:off x="4299858" y="4626513"/>
            <a:ext cx="3592283" cy="144655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62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test_parametrize_multiple </a:t>
            </a:r>
            <a:r>
              <a:rPr lang="en-US" dirty="0">
                <a:effectLst/>
                <a:cs typeface="Consolas" panose="020B0609020204030204" pitchFamily="49" charset="0"/>
              </a:rPr>
              <a:t>runs 2</a:t>
            </a:r>
            <a:r>
              <a:rPr lang="en-US" dirty="0">
                <a:cs typeface="Consolas" panose="020B0609020204030204" pitchFamily="49" charset="0"/>
              </a:rPr>
              <a:t> times </a:t>
            </a:r>
            <a:r>
              <a:rPr lang="en-US" dirty="0">
                <a:effectLst/>
                <a:cs typeface="Consolas" panose="020B0609020204030204" pitchFamily="49" charset="0"/>
              </a:rPr>
              <a:t>with</a:t>
            </a:r>
            <a:r>
              <a:rPr lang="en-US" dirty="0">
                <a:cs typeface="Consolas" panose="020B0609020204030204" pitchFamily="49" charset="0"/>
              </a:rPr>
              <a:t> </a:t>
            </a:r>
            <a:br>
              <a:rPr lang="en-US" dirty="0">
                <a:cs typeface="Consolas" panose="020B0609020204030204" pitchFamily="49" charset="0"/>
              </a:rPr>
            </a:br>
            <a:r>
              <a:rPr lang="en-US" dirty="0">
                <a:cs typeface="Consolas" panose="020B0609020204030204" pitchFamily="49" charset="0"/>
              </a:rPr>
              <a:t>1) </a:t>
            </a:r>
            <a:r>
              <a:rPr lang="en-US" sz="16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a=1  b=‘hi’ expected=‘hi’</a:t>
            </a:r>
          </a:p>
          <a:p>
            <a:r>
              <a:rPr lang="en-US" dirty="0">
                <a:cs typeface="Consolas" panose="020B0609020204030204" pitchFamily="49" charset="0"/>
              </a:rPr>
              <a:t>and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2) a=2 b=‘no’, expected=‘nono’</a:t>
            </a:r>
            <a:endParaRPr lang="en-CH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07766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9ED7A5C-D181-4AD7-BBBC-A6220A9C80F7}"/>
              </a:ext>
            </a:extLst>
          </p:cNvPr>
          <p:cNvSpPr txBox="1"/>
          <p:nvPr/>
        </p:nvSpPr>
        <p:spPr>
          <a:xfrm>
            <a:off x="719372" y="2372878"/>
            <a:ext cx="10515600" cy="120032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9E880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@pytest.mark.parametrize</a:t>
            </a:r>
            <a: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67D17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'a, b, expected'</a:t>
            </a:r>
            <a: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[(</a:t>
            </a:r>
            <a:r>
              <a:rPr lang="en-US" sz="1800" dirty="0">
                <a:solidFill>
                  <a:srgbClr val="1750E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067D17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'hi'</a:t>
            </a:r>
            <a: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067D17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'hi'</a:t>
            </a:r>
            <a: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), (</a:t>
            </a:r>
            <a:r>
              <a:rPr lang="en-US" sz="1800" dirty="0">
                <a:solidFill>
                  <a:srgbClr val="1750E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067D17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'no'</a:t>
            </a:r>
            <a: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067D17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US" sz="1800" dirty="0" err="1">
                <a:solidFill>
                  <a:srgbClr val="067D17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nono</a:t>
            </a:r>
            <a:r>
              <a:rPr lang="en-US" sz="1800" dirty="0">
                <a:solidFill>
                  <a:srgbClr val="067D17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)])</a:t>
            </a:r>
            <a:b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033B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lang="en-US" sz="1800" dirty="0">
                <a:solidFill>
                  <a:srgbClr val="0062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test_parametrize_multiple</a:t>
            </a:r>
            <a: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(a, b, expected):</a:t>
            </a:r>
            <a:b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8080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result = b * a</a:t>
            </a:r>
            <a:b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033B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assert </a:t>
            </a:r>
            <a: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result == expected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2139183-50A2-88EE-7D41-9F1003546DEE}"/>
              </a:ext>
            </a:extLst>
          </p:cNvPr>
          <p:cNvPicPr>
            <a:picLocks/>
          </p:cNvPicPr>
          <p:nvPr/>
        </p:nvPicPr>
        <p:blipFill rotWithShape="1">
          <a:blip r:embed="rId2"/>
          <a:srcRect t="1615" b="-1615"/>
          <a:stretch/>
        </p:blipFill>
        <p:spPr>
          <a:xfrm>
            <a:off x="766285" y="4377806"/>
            <a:ext cx="8523555" cy="1800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95E794D-A816-DE2E-02DB-4A3DAF98F0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2847"/>
          </a:xfrm>
        </p:spPr>
        <p:txBody>
          <a:bodyPr>
            <a:normAutofit fontScale="90000"/>
          </a:bodyPr>
          <a:lstStyle/>
          <a:p>
            <a:r>
              <a:rPr lang="en-CH" dirty="0"/>
              <a:t>Same example, with the </a:t>
            </a:r>
            <a:r>
              <a:rPr lang="en-CH" sz="3600" dirty="0">
                <a:latin typeface="Consolas" panose="020B0609020204030204" pitchFamily="49" charset="0"/>
                <a:cs typeface="Consolas" panose="020B0609020204030204" pitchFamily="49" charset="0"/>
              </a:rPr>
              <a:t>parametrize</a:t>
            </a:r>
            <a:r>
              <a:rPr lang="en-CH" dirty="0"/>
              <a:t> decorator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08F6C7-272E-E0E7-2AC1-0E5DBFF243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/>
              <a:t>August 2023,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5EEAF1-BFE1-C024-C5A6-9C47CF4D4D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89D674-EF65-B7C3-39FF-36B621197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42" name="Right Brace 41">
            <a:extLst>
              <a:ext uri="{FF2B5EF4-FFF2-40B4-BE49-F238E27FC236}">
                <a16:creationId xmlns:a16="http://schemas.microsoft.com/office/drawing/2014/main" id="{3E3DBCEC-FBBC-4CDC-AEC1-938C8BAE2F92}"/>
              </a:ext>
            </a:extLst>
          </p:cNvPr>
          <p:cNvSpPr/>
          <p:nvPr/>
        </p:nvSpPr>
        <p:spPr>
          <a:xfrm>
            <a:off x="9264352" y="5513086"/>
            <a:ext cx="144016" cy="365125"/>
          </a:xfrm>
          <a:prstGeom prst="righ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B092A8-FD85-D09A-014D-F18306CA88E7}"/>
              </a:ext>
            </a:extLst>
          </p:cNvPr>
          <p:cNvSpPr txBox="1"/>
          <p:nvPr/>
        </p:nvSpPr>
        <p:spPr>
          <a:xfrm>
            <a:off x="2351584" y="1298460"/>
            <a:ext cx="2744836" cy="92333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CH" dirty="0"/>
              <a:t>Name of all the variables, separated by commas in one string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2D50193-B60D-8435-745D-B1D95D5E2901}"/>
              </a:ext>
            </a:extLst>
          </p:cNvPr>
          <p:cNvCxnSpPr>
            <a:cxnSpLocks/>
          </p:cNvCxnSpPr>
          <p:nvPr/>
        </p:nvCxnSpPr>
        <p:spPr>
          <a:xfrm>
            <a:off x="4209703" y="2043198"/>
            <a:ext cx="246348" cy="31957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F63D57D-43DA-C94E-1C8F-74B4F49485CD}"/>
              </a:ext>
            </a:extLst>
          </p:cNvPr>
          <p:cNvSpPr txBox="1"/>
          <p:nvPr/>
        </p:nvSpPr>
        <p:spPr>
          <a:xfrm>
            <a:off x="7735951" y="1268760"/>
            <a:ext cx="2744836" cy="9233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CH" dirty="0"/>
              <a:t>List of tuples with the values for each varialbe, one for each test case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83E5F46-5D1D-4962-FAF3-D4320541E6C7}"/>
              </a:ext>
            </a:extLst>
          </p:cNvPr>
          <p:cNvCxnSpPr>
            <a:cxnSpLocks/>
          </p:cNvCxnSpPr>
          <p:nvPr/>
        </p:nvCxnSpPr>
        <p:spPr>
          <a:xfrm flipH="1">
            <a:off x="8407451" y="2105573"/>
            <a:ext cx="76873" cy="2973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3BC6786-DE03-95E8-A413-1A8D97ABCD01}"/>
              </a:ext>
            </a:extLst>
          </p:cNvPr>
          <p:cNvCxnSpPr>
            <a:cxnSpLocks/>
          </p:cNvCxnSpPr>
          <p:nvPr/>
        </p:nvCxnSpPr>
        <p:spPr>
          <a:xfrm flipH="1" flipV="1">
            <a:off x="6672064" y="2872187"/>
            <a:ext cx="2592288" cy="55681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FB347DC-296B-F69F-E478-F7DA43F46ACE}"/>
              </a:ext>
            </a:extLst>
          </p:cNvPr>
          <p:cNvSpPr txBox="1"/>
          <p:nvPr/>
        </p:nvSpPr>
        <p:spPr>
          <a:xfrm>
            <a:off x="9480376" y="2828835"/>
            <a:ext cx="2202353" cy="12003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CH" dirty="0"/>
              <a:t>The test must take arguments </a:t>
            </a:r>
            <a:r>
              <a:rPr lang="en-US" dirty="0"/>
              <a:t>with </a:t>
            </a:r>
            <a:r>
              <a:rPr lang="en-CH" dirty="0"/>
              <a:t>the same names as in the string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FF0BBF3-D738-D7CB-DD95-728A710EFB13}"/>
              </a:ext>
            </a:extLst>
          </p:cNvPr>
          <p:cNvSpPr txBox="1"/>
          <p:nvPr/>
        </p:nvSpPr>
        <p:spPr>
          <a:xfrm>
            <a:off x="9485272" y="5175077"/>
            <a:ext cx="2487724" cy="923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pytest automatically creates one separate test for each test case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20318135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Hands-on!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80B0981-2C87-9AA3-39A9-191599CBFE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Rewrite the test with the generic cases for the logistic map using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parametrize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cs typeface="Courier New" panose="02070309020205020404" pitchFamily="49" charset="0"/>
              </a:rPr>
              <a:t>Reference example for the corner cases test:</a:t>
            </a:r>
            <a:endParaRPr lang="en-GB" dirty="0">
              <a:cs typeface="Courier New" panose="02070309020205020404" pitchFamily="49" charset="0"/>
            </a:endParaRPr>
          </a:p>
          <a:p>
            <a:pPr lvl="1"/>
            <a:endParaRPr lang="en-CH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2023, CC BY-SA 4.0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FC1100-0F29-412E-1D73-36A6D9B42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10C0E68-7AC2-DD4C-BE07-D1DA700766ED}"/>
              </a:ext>
            </a:extLst>
          </p:cNvPr>
          <p:cNvSpPr/>
          <p:nvPr/>
        </p:nvSpPr>
        <p:spPr>
          <a:xfrm>
            <a:off x="152400" y="136524"/>
            <a:ext cx="11848256" cy="6584951"/>
          </a:xfrm>
          <a:prstGeom prst="rect">
            <a:avLst/>
          </a:prstGeom>
          <a:noFill/>
          <a:ln w="165100">
            <a:solidFill>
              <a:srgbClr val="00B05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8D0685D-5F30-690F-8B95-F91A27FCE8D5}"/>
              </a:ext>
            </a:extLst>
          </p:cNvPr>
          <p:cNvSpPr txBox="1"/>
          <p:nvPr/>
        </p:nvSpPr>
        <p:spPr>
          <a:xfrm>
            <a:off x="3147610" y="3428999"/>
            <a:ext cx="5857836" cy="28623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33B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import </a:t>
            </a:r>
            <a: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pytest</a:t>
            </a:r>
          </a:p>
          <a:p>
            <a:br>
              <a:rPr lang="en-US" sz="1800" dirty="0">
                <a:solidFill>
                  <a:srgbClr val="9E880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9E880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@pytest.mark.parametrize</a:t>
            </a:r>
            <a: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67D17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'x, r, expected'</a:t>
            </a:r>
            <a: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[</a:t>
            </a:r>
            <a:b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(</a:t>
            </a:r>
            <a:r>
              <a:rPr lang="en-US" sz="1800" dirty="0">
                <a:solidFill>
                  <a:srgbClr val="1750E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1750E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1.1</a:t>
            </a:r>
            <a: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1750E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),</a:t>
            </a:r>
            <a:b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(</a:t>
            </a:r>
            <a:r>
              <a:rPr lang="en-US" sz="1800" dirty="0">
                <a:solidFill>
                  <a:srgbClr val="1750E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1750E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3.7</a:t>
            </a:r>
            <a: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1750E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),</a:t>
            </a:r>
            <a:b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]</a:t>
            </a:r>
            <a:b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033B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lang="en-US" sz="1800" dirty="0">
                <a:solidFill>
                  <a:srgbClr val="0062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test_f_special_x_values</a:t>
            </a:r>
            <a: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(x, r, expected):</a:t>
            </a:r>
            <a:br>
              <a:rPr lang="en-US" sz="1800" i="1" dirty="0">
                <a:solidFill>
                  <a:srgbClr val="8C8C8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i="1" dirty="0">
                <a:solidFill>
                  <a:srgbClr val="8C8C8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result = f(x, r)</a:t>
            </a:r>
            <a:b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assert_allclose(result, expected)</a:t>
            </a:r>
          </a:p>
        </p:txBody>
      </p:sp>
    </p:spTree>
    <p:extLst>
      <p:ext uri="{BB962C8B-B14F-4D97-AF65-F5344CB8AC3E}">
        <p14:creationId xmlns:p14="http://schemas.microsoft.com/office/powerpoint/2010/main" val="40881247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408" y="365125"/>
            <a:ext cx="10586392" cy="903635"/>
          </a:xfrm>
        </p:spPr>
        <p:txBody>
          <a:bodyPr>
            <a:normAutofit/>
          </a:bodyPr>
          <a:lstStyle/>
          <a:p>
            <a:r>
              <a:rPr lang="en-US" dirty="0"/>
              <a:t>Hands-on! Simulate a population over time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1344" y="1484785"/>
            <a:ext cx="8633574" cy="4118906"/>
          </a:xfrm>
        </p:spPr>
        <p:txBody>
          <a:bodyPr>
            <a:normAutofit fontScale="92500"/>
          </a:bodyPr>
          <a:lstStyle/>
          <a:p>
            <a:pPr marL="731520" lvl="1" indent="-457200">
              <a:buFont typeface="+mj-lt"/>
              <a:buAutoNum type="arabicPeriod"/>
            </a:pPr>
            <a:r>
              <a:rPr lang="en-GB" dirty="0"/>
              <a:t>Implement a function </a:t>
            </a:r>
            <a:r>
              <a:rPr lang="en-GB" dirty="0" err="1">
                <a:latin typeface="Consolas" panose="020B0609020204030204" pitchFamily="49" charset="0"/>
                <a:cs typeface="Consolas" panose="020B0609020204030204" pitchFamily="49" charset="0"/>
              </a:rPr>
              <a:t>iterate_f</a:t>
            </a:r>
            <a:r>
              <a:rPr lang="en-GB" dirty="0"/>
              <a:t> that runs 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f</a:t>
            </a:r>
            <a:r>
              <a:rPr lang="en-GB" dirty="0"/>
              <a:t> for 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it</a:t>
            </a:r>
            <a:r>
              <a:rPr lang="en-GB" dirty="0"/>
              <a:t> iterations.</a:t>
            </a:r>
            <a:br>
              <a:rPr lang="en-GB" dirty="0"/>
            </a:br>
            <a:r>
              <a:rPr lang="en-GB" dirty="0"/>
              <a:t>Write tests for the following cases:</a:t>
            </a:r>
          </a:p>
          <a:p>
            <a:pPr lvl="2"/>
            <a:r>
              <a:rPr lang="en-GB" sz="1700" dirty="0">
                <a:latin typeface="Consolas" panose="020B0609020204030204" pitchFamily="49" charset="0"/>
                <a:cs typeface="Consolas" panose="020B0609020204030204" pitchFamily="49" charset="0"/>
              </a:rPr>
              <a:t>x=0.1, r=2.2, it=1 </a:t>
            </a:r>
            <a:br>
              <a:rPr lang="en-GB" sz="17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700" dirty="0"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GB" sz="1700" dirty="0" err="1">
                <a:latin typeface="Consolas" panose="020B0609020204030204" pitchFamily="49" charset="0"/>
                <a:cs typeface="Consolas" panose="020B0609020204030204" pitchFamily="49" charset="0"/>
              </a:rPr>
              <a:t>iterate_f</a:t>
            </a:r>
            <a:r>
              <a:rPr lang="en-GB" sz="1700" dirty="0">
                <a:latin typeface="Consolas" panose="020B0609020204030204" pitchFamily="49" charset="0"/>
                <a:cs typeface="Consolas" panose="020B0609020204030204" pitchFamily="49" charset="0"/>
              </a:rPr>
              <a:t>(it, x, r)=[0.1, 0.198]</a:t>
            </a:r>
          </a:p>
          <a:p>
            <a:pPr lvl="2"/>
            <a:r>
              <a:rPr lang="en-GB" sz="1700" dirty="0">
                <a:latin typeface="Consolas" panose="020B0609020204030204" pitchFamily="49" charset="0"/>
                <a:cs typeface="Consolas" panose="020B0609020204030204" pitchFamily="49" charset="0"/>
              </a:rPr>
              <a:t>x=0.2, r=3.4, it=4 </a:t>
            </a:r>
            <a:br>
              <a:rPr lang="en-GB" sz="17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700" dirty="0"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GB" sz="1700" dirty="0" err="1">
                <a:latin typeface="Consolas" panose="020B0609020204030204" pitchFamily="49" charset="0"/>
                <a:cs typeface="Consolas" panose="020B0609020204030204" pitchFamily="49" charset="0"/>
              </a:rPr>
              <a:t>iterate_f</a:t>
            </a:r>
            <a:r>
              <a:rPr lang="en-GB" sz="1700" dirty="0">
                <a:latin typeface="Consolas" panose="020B0609020204030204" pitchFamily="49" charset="0"/>
                <a:cs typeface="Consolas" panose="020B0609020204030204" pitchFamily="49" charset="0"/>
              </a:rPr>
              <a:t>(it, x, r)=[0.2, 0.544, 0.843418, 0.449019, 0.841163]</a:t>
            </a:r>
          </a:p>
          <a:p>
            <a:pPr lvl="2"/>
            <a:r>
              <a:rPr lang="en-GB" sz="1700" dirty="0">
                <a:latin typeface="Consolas" panose="020B0609020204030204" pitchFamily="49" charset="0"/>
                <a:cs typeface="Consolas" panose="020B0609020204030204" pitchFamily="49" charset="0"/>
              </a:rPr>
              <a:t>x=0.5, r=2, it=3 </a:t>
            </a:r>
            <a:br>
              <a:rPr lang="en-GB" sz="17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700" dirty="0"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GB" sz="1700" dirty="0" err="1">
                <a:latin typeface="Consolas" panose="020B0609020204030204" pitchFamily="49" charset="0"/>
                <a:cs typeface="Consolas" panose="020B0609020204030204" pitchFamily="49" charset="0"/>
              </a:rPr>
              <a:t>iterate_f</a:t>
            </a:r>
            <a:r>
              <a:rPr lang="en-GB" sz="1700" dirty="0">
                <a:latin typeface="Consolas" panose="020B0609020204030204" pitchFamily="49" charset="0"/>
                <a:cs typeface="Consolas" panose="020B0609020204030204" pitchFamily="49" charset="0"/>
              </a:rPr>
              <a:t>(it, x, r)=[0.5, 0.5, 0.5]</a:t>
            </a:r>
          </a:p>
          <a:p>
            <a:pPr marL="914400" lvl="2" indent="0">
              <a:buNone/>
            </a:pP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731520" lvl="1" indent="-457200">
              <a:buFont typeface="+mj-lt"/>
              <a:buAutoNum type="arabicPeriod"/>
            </a:pPr>
            <a:r>
              <a:rPr lang="en-GB" dirty="0"/>
              <a:t>(Bonus) Import the </a:t>
            </a:r>
            <a:r>
              <a:rPr lang="en-GB" dirty="0" err="1">
                <a:latin typeface="Consolas" panose="020B0609020204030204" pitchFamily="49" charset="0"/>
                <a:cs typeface="Consolas" panose="020B0609020204030204" pitchFamily="49" charset="0"/>
              </a:rPr>
              <a:t>plot_trajectory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dirty="0"/>
              <a:t>function from the </a:t>
            </a:r>
            <a:r>
              <a:rPr lang="en-GB" dirty="0" err="1">
                <a:latin typeface="Consolas" panose="020B0609020204030204" pitchFamily="49" charset="0"/>
                <a:cs typeface="Consolas" panose="020B0609020204030204" pitchFamily="49" charset="0"/>
              </a:rPr>
              <a:t>plot_logistic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dirty="0"/>
              <a:t>module and use it to visualize the trajectories generated by your code. </a:t>
            </a:r>
            <a:br>
              <a:rPr lang="en-GB" dirty="0"/>
            </a:br>
            <a:r>
              <a:rPr lang="en-GB" dirty="0"/>
              <a:t>Try with values 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r&lt;3</a:t>
            </a:r>
            <a:r>
              <a:rPr lang="en-GB" dirty="0"/>
              <a:t>, and 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3&lt;r&lt;4</a:t>
            </a:r>
            <a:r>
              <a:rPr lang="en-GB" dirty="0"/>
              <a:t> to get an intuition for how the function behaves differently with different parameters.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2023, CC BY-SA 4.0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FC1100-0F29-412E-1D73-36A6D9B42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10C0E68-7AC2-DD4C-BE07-D1DA700766ED}"/>
              </a:ext>
            </a:extLst>
          </p:cNvPr>
          <p:cNvSpPr/>
          <p:nvPr/>
        </p:nvSpPr>
        <p:spPr>
          <a:xfrm>
            <a:off x="152400" y="136524"/>
            <a:ext cx="11848256" cy="6584951"/>
          </a:xfrm>
          <a:prstGeom prst="rect">
            <a:avLst/>
          </a:prstGeom>
          <a:noFill/>
          <a:ln w="165100">
            <a:solidFill>
              <a:srgbClr val="00B05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BD89A8C-4C0B-53C4-6DCA-74857186F4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4918" y="1364770"/>
            <a:ext cx="2961420" cy="3010674"/>
          </a:xfrm>
          <a:prstGeom prst="rect">
            <a:avLst/>
          </a:prstGeom>
        </p:spPr>
      </p:pic>
      <p:pic>
        <p:nvPicPr>
          <p:cNvPr id="9" name="Picture 8" descr="A picture containing lagomorph, mammal, standing, staring&#10;&#10;Description automatically generated">
            <a:extLst>
              <a:ext uri="{FF2B5EF4-FFF2-40B4-BE49-F238E27FC236}">
                <a16:creationId xmlns:a16="http://schemas.microsoft.com/office/drawing/2014/main" id="{60691BAD-1DA6-C658-40B7-FF1C7DE965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9954" y="4407778"/>
            <a:ext cx="1870742" cy="1621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3363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919536" y="1628801"/>
            <a:ext cx="82089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>
                <a:latin typeface="+mj-lt"/>
              </a:rPr>
              <a:t>Strategies for testing </a:t>
            </a:r>
            <a:r>
              <a:rPr lang="en-US" sz="4400" dirty="0">
                <a:latin typeface="+mj-lt"/>
              </a:rPr>
              <a:t>scientific code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2023, CC BY-SA 4.0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331B42B-279E-891E-4D3B-F44B41AF2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3841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Strategies for testing learning algorithms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Learning algorithms can get stuck in local maxima, the solution for general cases might not be known (e.g., unsupervised learning)</a:t>
            </a:r>
          </a:p>
          <a:p>
            <a:r>
              <a:rPr lang="en-US" dirty="0"/>
              <a:t>Turn your validation cases into tests</a:t>
            </a:r>
          </a:p>
          <a:p>
            <a:r>
              <a:rPr lang="en-US" dirty="0"/>
              <a:t>Stability tests:</a:t>
            </a:r>
          </a:p>
          <a:p>
            <a:pPr lvl="1"/>
            <a:r>
              <a:rPr lang="en-US" dirty="0"/>
              <a:t>Start from final solution; verify that the algorithm stays there</a:t>
            </a:r>
          </a:p>
          <a:p>
            <a:pPr lvl="1"/>
            <a:r>
              <a:rPr lang="en-US" dirty="0"/>
              <a:t>Start from solution and add a small amount of noise to the parameters; verify that the algorithm converges back to the solution</a:t>
            </a:r>
          </a:p>
          <a:p>
            <a:r>
              <a:rPr lang="en-US" dirty="0"/>
              <a:t>Parameter Recovery: Generate synthetic data from the model with known parameters, then test that the code can learn the parameters back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2023, CC BY-SA 4.0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EA1F2C-E696-E3DA-185B-04723A981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76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085850-E6A0-31BC-9FF4-AECD32B5E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H" dirty="0"/>
              <a:t>Learning algorithms fit the parameters of a model to observed data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559CFEB-DF7F-5482-FD17-2AEBADB0DD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2023, CC BY-SA 4.0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E8E905-589A-ADF9-4DD9-62EB26131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919F8D5-9E90-AC5D-0089-0E58111D8394}"/>
              </a:ext>
            </a:extLst>
          </p:cNvPr>
          <p:cNvGrpSpPr/>
          <p:nvPr/>
        </p:nvGrpSpPr>
        <p:grpSpPr>
          <a:xfrm>
            <a:off x="3071664" y="2996952"/>
            <a:ext cx="1464474" cy="1255188"/>
            <a:chOff x="1937384" y="2394017"/>
            <a:chExt cx="1464474" cy="1255188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6B6C0265-6406-3BFE-CD63-061EC899993B}"/>
                </a:ext>
              </a:extLst>
            </p:cNvPr>
            <p:cNvSpPr/>
            <p:nvPr/>
          </p:nvSpPr>
          <p:spPr>
            <a:xfrm>
              <a:off x="1937384" y="2464131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9681E65A-36BC-6958-9CE9-0422D82CC155}"/>
                </a:ext>
              </a:extLst>
            </p:cNvPr>
            <p:cNvSpPr/>
            <p:nvPr/>
          </p:nvSpPr>
          <p:spPr>
            <a:xfrm>
              <a:off x="2225416" y="239401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D4435875-C16A-2466-62D4-5A61570DD0DF}"/>
                </a:ext>
              </a:extLst>
            </p:cNvPr>
            <p:cNvSpPr/>
            <p:nvPr/>
          </p:nvSpPr>
          <p:spPr>
            <a:xfrm>
              <a:off x="2288840" y="2599222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A958591-7012-DCE1-10D0-695D8A790F05}"/>
                </a:ext>
              </a:extLst>
            </p:cNvPr>
            <p:cNvSpPr/>
            <p:nvPr/>
          </p:nvSpPr>
          <p:spPr>
            <a:xfrm>
              <a:off x="2130957" y="2726070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08576595-A356-7108-6644-D730F8DDBCBC}"/>
                </a:ext>
              </a:extLst>
            </p:cNvPr>
            <p:cNvSpPr/>
            <p:nvPr/>
          </p:nvSpPr>
          <p:spPr>
            <a:xfrm>
              <a:off x="2415688" y="2852918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05E57AF-D8D8-94F1-A52C-6DE7A224F714}"/>
                </a:ext>
              </a:extLst>
            </p:cNvPr>
            <p:cNvSpPr/>
            <p:nvPr/>
          </p:nvSpPr>
          <p:spPr>
            <a:xfrm>
              <a:off x="2657464" y="2718700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434C276-EBDF-01FE-5104-6DD489357A73}"/>
                </a:ext>
              </a:extLst>
            </p:cNvPr>
            <p:cNvSpPr/>
            <p:nvPr/>
          </p:nvSpPr>
          <p:spPr>
            <a:xfrm>
              <a:off x="2699792" y="305865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B51C4D33-48F0-D929-DC62-954BF419BE64}"/>
                </a:ext>
              </a:extLst>
            </p:cNvPr>
            <p:cNvSpPr/>
            <p:nvPr/>
          </p:nvSpPr>
          <p:spPr>
            <a:xfrm>
              <a:off x="2852403" y="2959144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45D86A9-090B-5C85-DECC-BC129B704990}"/>
                </a:ext>
              </a:extLst>
            </p:cNvPr>
            <p:cNvSpPr/>
            <p:nvPr/>
          </p:nvSpPr>
          <p:spPr>
            <a:xfrm>
              <a:off x="2915827" y="3185505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F8639861-AF57-0DD4-669B-C6377B0F20F5}"/>
                </a:ext>
              </a:extLst>
            </p:cNvPr>
            <p:cNvSpPr/>
            <p:nvPr/>
          </p:nvSpPr>
          <p:spPr>
            <a:xfrm>
              <a:off x="3148162" y="318523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601BBC4E-220E-2E64-58CF-55BD1325DF92}"/>
                </a:ext>
              </a:extLst>
            </p:cNvPr>
            <p:cNvSpPr/>
            <p:nvPr/>
          </p:nvSpPr>
          <p:spPr>
            <a:xfrm>
              <a:off x="2813864" y="3395509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67FB2E0B-C868-BC8A-DDE2-CFB857CD55AE}"/>
                </a:ext>
              </a:extLst>
            </p:cNvPr>
            <p:cNvSpPr/>
            <p:nvPr/>
          </p:nvSpPr>
          <p:spPr>
            <a:xfrm>
              <a:off x="3275010" y="352235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7CCBE65-DB51-482A-8B0C-B0995441C52F}"/>
              </a:ext>
            </a:extLst>
          </p:cNvPr>
          <p:cNvGrpSpPr/>
          <p:nvPr/>
        </p:nvGrpSpPr>
        <p:grpSpPr>
          <a:xfrm>
            <a:off x="7452575" y="2786978"/>
            <a:ext cx="1728192" cy="1656184"/>
            <a:chOff x="5148064" y="2132856"/>
            <a:chExt cx="1728192" cy="1656184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1A65B116-564D-0825-B556-B48A43BE8167}"/>
                </a:ext>
              </a:extLst>
            </p:cNvPr>
            <p:cNvGrpSpPr/>
            <p:nvPr/>
          </p:nvGrpSpPr>
          <p:grpSpPr>
            <a:xfrm>
              <a:off x="5251359" y="2341873"/>
              <a:ext cx="1464474" cy="1255188"/>
              <a:chOff x="1937384" y="2394017"/>
              <a:chExt cx="1464474" cy="1255188"/>
            </a:xfrm>
          </p:grpSpPr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E754531F-3765-24FB-8FBB-40A1A12FEDE0}"/>
                  </a:ext>
                </a:extLst>
              </p:cNvPr>
              <p:cNvSpPr/>
              <p:nvPr/>
            </p:nvSpPr>
            <p:spPr>
              <a:xfrm>
                <a:off x="1937384" y="2464131"/>
                <a:ext cx="126848" cy="126848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867B2DA5-46E4-7FA9-5B5C-20FBBA6996D0}"/>
                  </a:ext>
                </a:extLst>
              </p:cNvPr>
              <p:cNvSpPr/>
              <p:nvPr/>
            </p:nvSpPr>
            <p:spPr>
              <a:xfrm>
                <a:off x="2225416" y="2394017"/>
                <a:ext cx="126848" cy="126848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F6A64298-75B8-927C-AAF0-DCD6D9843645}"/>
                  </a:ext>
                </a:extLst>
              </p:cNvPr>
              <p:cNvSpPr/>
              <p:nvPr/>
            </p:nvSpPr>
            <p:spPr>
              <a:xfrm>
                <a:off x="2288840" y="2599222"/>
                <a:ext cx="126848" cy="126848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78811724-2BE5-D0F0-B960-1D1032BBAD92}"/>
                  </a:ext>
                </a:extLst>
              </p:cNvPr>
              <p:cNvSpPr/>
              <p:nvPr/>
            </p:nvSpPr>
            <p:spPr>
              <a:xfrm>
                <a:off x="2130957" y="2726070"/>
                <a:ext cx="126848" cy="126848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06F00924-8E91-E2F2-9682-93536FE48729}"/>
                  </a:ext>
                </a:extLst>
              </p:cNvPr>
              <p:cNvSpPr/>
              <p:nvPr/>
            </p:nvSpPr>
            <p:spPr>
              <a:xfrm>
                <a:off x="2415688" y="2852918"/>
                <a:ext cx="126848" cy="126848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EB62E7DC-4252-D659-B84C-3A05AEBCB891}"/>
                  </a:ext>
                </a:extLst>
              </p:cNvPr>
              <p:cNvSpPr/>
              <p:nvPr/>
            </p:nvSpPr>
            <p:spPr>
              <a:xfrm>
                <a:off x="2657464" y="2718700"/>
                <a:ext cx="126848" cy="126848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1DC96E27-07FF-9525-1B60-0130DD220464}"/>
                  </a:ext>
                </a:extLst>
              </p:cNvPr>
              <p:cNvSpPr/>
              <p:nvPr/>
            </p:nvSpPr>
            <p:spPr>
              <a:xfrm>
                <a:off x="2699792" y="3058657"/>
                <a:ext cx="126848" cy="126848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A6A4726C-BDAD-A990-0225-54737C88ED79}"/>
                  </a:ext>
                </a:extLst>
              </p:cNvPr>
              <p:cNvSpPr/>
              <p:nvPr/>
            </p:nvSpPr>
            <p:spPr>
              <a:xfrm>
                <a:off x="2852403" y="2959144"/>
                <a:ext cx="126848" cy="126848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3CA8D0AA-4664-9B06-2DC0-5FDF52D10CE3}"/>
                  </a:ext>
                </a:extLst>
              </p:cNvPr>
              <p:cNvSpPr/>
              <p:nvPr/>
            </p:nvSpPr>
            <p:spPr>
              <a:xfrm>
                <a:off x="2915827" y="3185505"/>
                <a:ext cx="126848" cy="126848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33DB6BFB-1875-87CA-C638-C2FABDBF72B7}"/>
                  </a:ext>
                </a:extLst>
              </p:cNvPr>
              <p:cNvSpPr/>
              <p:nvPr/>
            </p:nvSpPr>
            <p:spPr>
              <a:xfrm>
                <a:off x="3148162" y="3185237"/>
                <a:ext cx="126848" cy="126848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F802AEBD-2082-2251-A9E2-2EF6BC607EA5}"/>
                  </a:ext>
                </a:extLst>
              </p:cNvPr>
              <p:cNvSpPr/>
              <p:nvPr/>
            </p:nvSpPr>
            <p:spPr>
              <a:xfrm>
                <a:off x="2813864" y="3395509"/>
                <a:ext cx="126848" cy="126848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7C2D0C37-9B4F-E15C-07C0-96661FCA0114}"/>
                  </a:ext>
                </a:extLst>
              </p:cNvPr>
              <p:cNvSpPr/>
              <p:nvPr/>
            </p:nvSpPr>
            <p:spPr>
              <a:xfrm>
                <a:off x="3275010" y="3522357"/>
                <a:ext cx="126848" cy="126848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</p:grp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210E900-BABF-B4CF-020E-7D49D8D62AD6}"/>
                </a:ext>
              </a:extLst>
            </p:cNvPr>
            <p:cNvCxnSpPr/>
            <p:nvPr/>
          </p:nvCxnSpPr>
          <p:spPr>
            <a:xfrm>
              <a:off x="5148064" y="2132856"/>
              <a:ext cx="1728192" cy="165618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1DD703AD-0A2F-4F83-3319-2D766457DD6D}"/>
              </a:ext>
            </a:extLst>
          </p:cNvPr>
          <p:cNvSpPr txBox="1"/>
          <p:nvPr/>
        </p:nvSpPr>
        <p:spPr>
          <a:xfrm>
            <a:off x="5159896" y="3627022"/>
            <a:ext cx="187220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2800" dirty="0">
                <a:latin typeface="+mn-lt"/>
              </a:rPr>
              <a:t>y = ax + b + noise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518CF3C-59C2-32C3-6754-1E88EE2EB546}"/>
              </a:ext>
            </a:extLst>
          </p:cNvPr>
          <p:cNvSpPr txBox="1"/>
          <p:nvPr/>
        </p:nvSpPr>
        <p:spPr>
          <a:xfrm>
            <a:off x="7446128" y="4552504"/>
            <a:ext cx="15677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dirty="0">
                <a:latin typeface="+mn-lt"/>
              </a:rPr>
              <a:t>a = -1.2</a:t>
            </a:r>
          </a:p>
          <a:p>
            <a:pPr algn="ctr"/>
            <a:r>
              <a:rPr lang="en-CH" dirty="0">
                <a:latin typeface="+mn-lt"/>
              </a:rPr>
              <a:t>b = 3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BDFFAA4-4789-030F-CAAC-CAFE0BBF80D8}"/>
              </a:ext>
            </a:extLst>
          </p:cNvPr>
          <p:cNvCxnSpPr/>
          <p:nvPr/>
        </p:nvCxnSpPr>
        <p:spPr>
          <a:xfrm>
            <a:off x="5219724" y="3533724"/>
            <a:ext cx="1757659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Slide Number Placeholder 30">
            <a:extLst>
              <a:ext uri="{FF2B5EF4-FFF2-40B4-BE49-F238E27FC236}">
                <a16:creationId xmlns:a16="http://schemas.microsoft.com/office/drawing/2014/main" id="{A3C59DDA-C77F-A50B-3A3E-E568B09AFA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0765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085850-E6A0-31BC-9FF4-AECD32B5E6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352" y="250552"/>
            <a:ext cx="11090448" cy="903635"/>
          </a:xfrm>
        </p:spPr>
        <p:txBody>
          <a:bodyPr>
            <a:noAutofit/>
          </a:bodyPr>
          <a:lstStyle/>
          <a:p>
            <a:r>
              <a:rPr lang="en-US" sz="3600"/>
              <a:t>Generate synthetic data from the model to test the learning algorithm by recovering the parameters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559CFEB-DF7F-5482-FD17-2AEBADB0DD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2023, CC BY-SA 4.0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E8E905-589A-ADF9-4DD9-62EB26131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518CF3C-59C2-32C3-6754-1E88EE2EB546}"/>
              </a:ext>
            </a:extLst>
          </p:cNvPr>
          <p:cNvSpPr txBox="1"/>
          <p:nvPr/>
        </p:nvSpPr>
        <p:spPr>
          <a:xfrm>
            <a:off x="3327004" y="2536319"/>
            <a:ext cx="15677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2000" dirty="0">
                <a:latin typeface="+mn-lt"/>
              </a:rPr>
              <a:t>a</a:t>
            </a:r>
            <a:r>
              <a:rPr lang="en-CH" sz="2000" baseline="30000" dirty="0">
                <a:latin typeface="+mn-lt"/>
              </a:rPr>
              <a:t>*</a:t>
            </a:r>
            <a:r>
              <a:rPr lang="en-CH" sz="2000" dirty="0">
                <a:latin typeface="+mn-lt"/>
              </a:rPr>
              <a:t> = 0.5</a:t>
            </a:r>
          </a:p>
          <a:p>
            <a:pPr algn="ctr"/>
            <a:r>
              <a:rPr lang="en-CH" sz="2000" dirty="0">
                <a:latin typeface="+mn-lt"/>
              </a:rPr>
              <a:t>b</a:t>
            </a:r>
            <a:r>
              <a:rPr lang="en-CH" sz="2000" baseline="30000" dirty="0">
                <a:latin typeface="+mn-lt"/>
              </a:rPr>
              <a:t>*</a:t>
            </a:r>
            <a:r>
              <a:rPr lang="en-CH" sz="2000" dirty="0">
                <a:latin typeface="+mn-lt"/>
              </a:rPr>
              <a:t> = -1.3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2BAA269-7905-0BB3-B05B-60FF2285770C}"/>
              </a:ext>
            </a:extLst>
          </p:cNvPr>
          <p:cNvCxnSpPr>
            <a:cxnSpLocks/>
          </p:cNvCxnSpPr>
          <p:nvPr/>
        </p:nvCxnSpPr>
        <p:spPr>
          <a:xfrm flipV="1">
            <a:off x="3177297" y="1774720"/>
            <a:ext cx="1812240" cy="84895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D7C11CCA-FA1F-C3EA-0EF6-F728DC7E899D}"/>
              </a:ext>
            </a:extLst>
          </p:cNvPr>
          <p:cNvSpPr txBox="1"/>
          <p:nvPr/>
        </p:nvSpPr>
        <p:spPr>
          <a:xfrm>
            <a:off x="1882964" y="1229096"/>
            <a:ext cx="27566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000" dirty="0">
                <a:latin typeface="+mn-lt"/>
              </a:rPr>
              <a:t>1) Fix initial parameters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B37C58-1A26-67FD-2FC0-145A0CD9DC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7535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559CFEB-DF7F-5482-FD17-2AEBADB0DD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2023, CC BY-SA 4.0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E8E905-589A-ADF9-4DD9-62EB26131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518CF3C-59C2-32C3-6754-1E88EE2EB546}"/>
              </a:ext>
            </a:extLst>
          </p:cNvPr>
          <p:cNvSpPr txBox="1"/>
          <p:nvPr/>
        </p:nvSpPr>
        <p:spPr>
          <a:xfrm>
            <a:off x="3327004" y="2536319"/>
            <a:ext cx="15677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2000" dirty="0">
                <a:latin typeface="+mn-lt"/>
              </a:rPr>
              <a:t>a</a:t>
            </a:r>
            <a:r>
              <a:rPr lang="en-CH" sz="2000" baseline="30000" dirty="0">
                <a:latin typeface="+mn-lt"/>
              </a:rPr>
              <a:t>*</a:t>
            </a:r>
            <a:r>
              <a:rPr lang="en-CH" sz="2000" dirty="0">
                <a:latin typeface="+mn-lt"/>
              </a:rPr>
              <a:t> = 0.5</a:t>
            </a:r>
          </a:p>
          <a:p>
            <a:pPr algn="ctr"/>
            <a:r>
              <a:rPr lang="en-CH" sz="2000" dirty="0">
                <a:latin typeface="+mn-lt"/>
              </a:rPr>
              <a:t>b</a:t>
            </a:r>
            <a:r>
              <a:rPr lang="en-CH" sz="2000" baseline="30000" dirty="0">
                <a:latin typeface="+mn-lt"/>
              </a:rPr>
              <a:t>*</a:t>
            </a:r>
            <a:r>
              <a:rPr lang="en-CH" sz="2000" dirty="0">
                <a:latin typeface="+mn-lt"/>
              </a:rPr>
              <a:t> = -1.3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2BAA269-7905-0BB3-B05B-60FF2285770C}"/>
              </a:ext>
            </a:extLst>
          </p:cNvPr>
          <p:cNvCxnSpPr>
            <a:cxnSpLocks/>
          </p:cNvCxnSpPr>
          <p:nvPr/>
        </p:nvCxnSpPr>
        <p:spPr>
          <a:xfrm flipV="1">
            <a:off x="3177297" y="1774720"/>
            <a:ext cx="1812240" cy="84895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Group 59">
            <a:extLst>
              <a:ext uri="{FF2B5EF4-FFF2-40B4-BE49-F238E27FC236}">
                <a16:creationId xmlns:a16="http://schemas.microsoft.com/office/drawing/2014/main" id="{9DFFB2D2-8858-14C4-148D-535BCB0754CB}"/>
              </a:ext>
            </a:extLst>
          </p:cNvPr>
          <p:cNvGrpSpPr/>
          <p:nvPr/>
        </p:nvGrpSpPr>
        <p:grpSpPr>
          <a:xfrm rot="17612957">
            <a:off x="7620664" y="1627788"/>
            <a:ext cx="1464474" cy="1255188"/>
            <a:chOff x="1937384" y="2394017"/>
            <a:chExt cx="1464474" cy="1255188"/>
          </a:xfrm>
        </p:grpSpPr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96C0C309-98D6-A159-5E09-3DEA2BF98B72}"/>
                </a:ext>
              </a:extLst>
            </p:cNvPr>
            <p:cNvSpPr/>
            <p:nvPr/>
          </p:nvSpPr>
          <p:spPr>
            <a:xfrm>
              <a:off x="1937384" y="2464131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F07B74AE-99A0-E4CA-8E53-90359D992AEE}"/>
                </a:ext>
              </a:extLst>
            </p:cNvPr>
            <p:cNvSpPr/>
            <p:nvPr/>
          </p:nvSpPr>
          <p:spPr>
            <a:xfrm>
              <a:off x="2225416" y="239401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B41257D4-64A6-C031-473C-D4E6FB616F31}"/>
                </a:ext>
              </a:extLst>
            </p:cNvPr>
            <p:cNvSpPr/>
            <p:nvPr/>
          </p:nvSpPr>
          <p:spPr>
            <a:xfrm>
              <a:off x="2288840" y="2599222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E4D9AA44-502C-7B98-36D9-1B28F25660A6}"/>
                </a:ext>
              </a:extLst>
            </p:cNvPr>
            <p:cNvSpPr/>
            <p:nvPr/>
          </p:nvSpPr>
          <p:spPr>
            <a:xfrm>
              <a:off x="2130957" y="2726070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7DD32D0F-412C-971D-B0A9-93B67458F306}"/>
                </a:ext>
              </a:extLst>
            </p:cNvPr>
            <p:cNvSpPr/>
            <p:nvPr/>
          </p:nvSpPr>
          <p:spPr>
            <a:xfrm>
              <a:off x="2415688" y="2852918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A167AD96-5CE8-D23C-0AF5-F5FA50358874}"/>
                </a:ext>
              </a:extLst>
            </p:cNvPr>
            <p:cNvSpPr/>
            <p:nvPr/>
          </p:nvSpPr>
          <p:spPr>
            <a:xfrm>
              <a:off x="2657464" y="2718700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E91AA890-6E0F-3B4A-1BF2-7A69D7410148}"/>
                </a:ext>
              </a:extLst>
            </p:cNvPr>
            <p:cNvSpPr/>
            <p:nvPr/>
          </p:nvSpPr>
          <p:spPr>
            <a:xfrm>
              <a:off x="2699792" y="305865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BBE6FE60-7CDA-3B36-F89F-9C346766FE1C}"/>
                </a:ext>
              </a:extLst>
            </p:cNvPr>
            <p:cNvSpPr/>
            <p:nvPr/>
          </p:nvSpPr>
          <p:spPr>
            <a:xfrm>
              <a:off x="2852403" y="2959144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E9F104C2-ADCF-F40B-E518-21220CF7E937}"/>
                </a:ext>
              </a:extLst>
            </p:cNvPr>
            <p:cNvSpPr/>
            <p:nvPr/>
          </p:nvSpPr>
          <p:spPr>
            <a:xfrm>
              <a:off x="2915827" y="3185505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E9C42B4E-C139-0275-8CAE-541906E7EF09}"/>
                </a:ext>
              </a:extLst>
            </p:cNvPr>
            <p:cNvSpPr/>
            <p:nvPr/>
          </p:nvSpPr>
          <p:spPr>
            <a:xfrm>
              <a:off x="3148162" y="318523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EA7D7E0C-A48D-42C6-334D-7181F4EAE3BE}"/>
                </a:ext>
              </a:extLst>
            </p:cNvPr>
            <p:cNvSpPr/>
            <p:nvPr/>
          </p:nvSpPr>
          <p:spPr>
            <a:xfrm>
              <a:off x="2813864" y="3395509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E68DCE73-AC60-4FB2-D6B1-2AFBD11AF206}"/>
                </a:ext>
              </a:extLst>
            </p:cNvPr>
            <p:cNvSpPr/>
            <p:nvPr/>
          </p:nvSpPr>
          <p:spPr>
            <a:xfrm>
              <a:off x="3275010" y="352235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sp>
        <p:nvSpPr>
          <p:cNvPr id="73" name="TextBox 72">
            <a:extLst>
              <a:ext uri="{FF2B5EF4-FFF2-40B4-BE49-F238E27FC236}">
                <a16:creationId xmlns:a16="http://schemas.microsoft.com/office/drawing/2014/main" id="{D7C11CCA-FA1F-C3EA-0EF6-F728DC7E899D}"/>
              </a:ext>
            </a:extLst>
          </p:cNvPr>
          <p:cNvSpPr txBox="1"/>
          <p:nvPr/>
        </p:nvSpPr>
        <p:spPr>
          <a:xfrm>
            <a:off x="1882964" y="1229096"/>
            <a:ext cx="27566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000" dirty="0">
                <a:latin typeface="+mn-lt"/>
              </a:rPr>
              <a:t>1) Fix initial parameters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7065E435-0B86-154F-36EA-B59A33502558}"/>
              </a:ext>
            </a:extLst>
          </p:cNvPr>
          <p:cNvSpPr txBox="1"/>
          <p:nvPr/>
        </p:nvSpPr>
        <p:spPr>
          <a:xfrm>
            <a:off x="6979796" y="1222203"/>
            <a:ext cx="31486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000" dirty="0">
                <a:latin typeface="+mn-lt"/>
              </a:rPr>
              <a:t>2) Generate synthetic data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A1C8A69-DE6E-B8DF-C934-656E5CB9914F}"/>
              </a:ext>
            </a:extLst>
          </p:cNvPr>
          <p:cNvCxnSpPr>
            <a:cxnSpLocks/>
          </p:cNvCxnSpPr>
          <p:nvPr/>
        </p:nvCxnSpPr>
        <p:spPr>
          <a:xfrm>
            <a:off x="5547777" y="2145840"/>
            <a:ext cx="1440160" cy="10415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F74181A1-4761-5216-7FD1-34C687112ADA}"/>
              </a:ext>
            </a:extLst>
          </p:cNvPr>
          <p:cNvSpPr txBox="1"/>
          <p:nvPr/>
        </p:nvSpPr>
        <p:spPr>
          <a:xfrm>
            <a:off x="5235875" y="2255384"/>
            <a:ext cx="20639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dirty="0">
                <a:latin typeface="+mn-lt"/>
              </a:rPr>
              <a:t>y = a</a:t>
            </a:r>
            <a:r>
              <a:rPr lang="en-CH" baseline="30000" dirty="0">
                <a:latin typeface="+mn-lt"/>
              </a:rPr>
              <a:t>*</a:t>
            </a:r>
            <a:r>
              <a:rPr lang="en-CH" dirty="0">
                <a:latin typeface="+mn-lt"/>
              </a:rPr>
              <a:t> x + b</a:t>
            </a:r>
            <a:r>
              <a:rPr lang="en-CH" baseline="30000" dirty="0">
                <a:latin typeface="+mn-lt"/>
              </a:rPr>
              <a:t>*</a:t>
            </a:r>
            <a:r>
              <a:rPr lang="en-CH" dirty="0">
                <a:latin typeface="+mn-lt"/>
              </a:rPr>
              <a:t> </a:t>
            </a:r>
            <a:br>
              <a:rPr lang="en-CH" dirty="0">
                <a:latin typeface="+mn-lt"/>
              </a:rPr>
            </a:br>
            <a:r>
              <a:rPr lang="en-CH" dirty="0">
                <a:latin typeface="+mn-lt"/>
              </a:rPr>
              <a:t>+ noise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4A2530-5187-2C23-25D2-82FBED198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8535CEA-BD30-C339-61C9-42D644700146}"/>
              </a:ext>
            </a:extLst>
          </p:cNvPr>
          <p:cNvSpPr txBox="1">
            <a:spLocks/>
          </p:cNvSpPr>
          <p:nvPr/>
        </p:nvSpPr>
        <p:spPr>
          <a:xfrm>
            <a:off x="263352" y="250552"/>
            <a:ext cx="11090448" cy="903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H" sz="3600"/>
              <a:t>Generate synthetic data from the model to test the learning algorithm</a:t>
            </a:r>
            <a:r>
              <a:rPr lang="de-DE" sz="3600"/>
              <a:t> by recovering the parameters</a:t>
            </a:r>
            <a:endParaRPr lang="en-CH" sz="3600" dirty="0"/>
          </a:p>
        </p:txBody>
      </p:sp>
    </p:spTree>
    <p:extLst>
      <p:ext uri="{BB962C8B-B14F-4D97-AF65-F5344CB8AC3E}">
        <p14:creationId xmlns:p14="http://schemas.microsoft.com/office/powerpoint/2010/main" val="17385430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C0755798-BB90-1C8B-5AA4-D8D856FD96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6480" y="1894907"/>
            <a:ext cx="4113343" cy="40713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7005CDB-6463-B741-94CA-651D12044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Excursion: </a:t>
            </a:r>
            <a:r>
              <a:rPr lang="en-DE"/>
              <a:t>Logistic </a:t>
            </a:r>
            <a:r>
              <a:rPr lang="en-US" dirty="0"/>
              <a:t>Map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728BE7-2DBF-E146-89FA-99BFF5729C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9101"/>
            <a:ext cx="9372600" cy="5163773"/>
          </a:xfrm>
        </p:spPr>
        <p:txBody>
          <a:bodyPr>
            <a:normAutofit/>
          </a:bodyPr>
          <a:lstStyle/>
          <a:p>
            <a:r>
              <a:rPr lang="en-US" dirty="0"/>
              <a:t>Simple, discrete </a:t>
            </a:r>
            <a:r>
              <a:rPr lang="en-DE"/>
              <a:t>model for population growth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90D210-69C2-254F-A712-34EDC8A34B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/>
              <a:t>August 2023,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CF89F0-6046-F74F-9841-B0C36739D2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0CFA75-F217-2055-36C5-1C35485034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82585" y="6338298"/>
            <a:ext cx="2743200" cy="365125"/>
          </a:xfrm>
        </p:spPr>
        <p:txBody>
          <a:bodyPr/>
          <a:lstStyle/>
          <a:p>
            <a:fld id="{EF79ADEA-B933-47CC-A4E9-04E6298B917C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C92BEBF-D6AF-8E10-0BDF-5567AA8784D1}"/>
              </a:ext>
            </a:extLst>
          </p:cNvPr>
          <p:cNvSpPr/>
          <p:nvPr/>
        </p:nvSpPr>
        <p:spPr>
          <a:xfrm>
            <a:off x="152400" y="136524"/>
            <a:ext cx="11848256" cy="6584951"/>
          </a:xfrm>
          <a:prstGeom prst="rect">
            <a:avLst/>
          </a:prstGeom>
          <a:noFill/>
          <a:ln w="165100">
            <a:solidFill>
              <a:srgbClr val="7030A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387687F-0CDE-C435-8F7C-C35A856F221F}"/>
              </a:ext>
            </a:extLst>
          </p:cNvPr>
          <p:cNvGrpSpPr/>
          <p:nvPr/>
        </p:nvGrpSpPr>
        <p:grpSpPr>
          <a:xfrm>
            <a:off x="972177" y="1799107"/>
            <a:ext cx="5836862" cy="2764122"/>
            <a:chOff x="416785" y="1829568"/>
            <a:chExt cx="5836862" cy="276412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32787AEE-F455-3AF2-A775-03765327C196}"/>
                    </a:ext>
                  </a:extLst>
                </p:cNvPr>
                <p:cNvSpPr txBox="1"/>
                <p:nvPr/>
              </p:nvSpPr>
              <p:spPr>
                <a:xfrm>
                  <a:off x="1239525" y="2541475"/>
                  <a:ext cx="4641031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de-DE" sz="3600" smtClean="0">
                            <a:latin typeface="Cambria Math" panose="02040503050406030204" pitchFamily="18" charset="0"/>
                          </a:rPr>
                          <m:t>f</m:t>
                        </m:r>
                        <m:d>
                          <m:dPr>
                            <m:ctrlPr>
                              <a:rPr lang="de-DE" sz="3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3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de-DE" sz="360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de-DE" sz="3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de-DE" sz="3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de-DE" sz="3600" i="1" smtClean="0">
                            <a:solidFill>
                              <a:srgbClr val="0ECC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de-DE" sz="3600" i="1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de-DE" sz="3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(1−</m:t>
                        </m:r>
                        <m:r>
                          <a:rPr lang="de-DE" sz="3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de-DE" sz="3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3600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32787AEE-F455-3AF2-A775-03765327C19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9525" y="2541475"/>
                  <a:ext cx="4641031" cy="646331"/>
                </a:xfrm>
                <a:prstGeom prst="rect">
                  <a:avLst/>
                </a:prstGeom>
                <a:blipFill>
                  <a:blip r:embed="rId4"/>
                  <a:stretch>
                    <a:fillRect l="-1639" b="-23077"/>
                  </a:stretch>
                </a:blipFill>
              </p:spPr>
              <p:txBody>
                <a:bodyPr/>
                <a:lstStyle/>
                <a:p>
                  <a:r>
                    <a:rPr lang="en-CH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B4AA7E5-8A77-1203-CE60-44F7547A3B08}"/>
                </a:ext>
              </a:extLst>
            </p:cNvPr>
            <p:cNvSpPr txBox="1"/>
            <p:nvPr/>
          </p:nvSpPr>
          <p:spPr>
            <a:xfrm>
              <a:off x="416785" y="3578027"/>
              <a:ext cx="297254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H" sz="2000" dirty="0"/>
                <a:t>current population size, as fraction of maximum possible size, 0…1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B79D77E-1DCF-1E89-63D7-DCE9A3111406}"/>
                </a:ext>
              </a:extLst>
            </p:cNvPr>
            <p:cNvSpPr txBox="1"/>
            <p:nvPr/>
          </p:nvSpPr>
          <p:spPr>
            <a:xfrm>
              <a:off x="2444264" y="1829568"/>
              <a:ext cx="297254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H" sz="2000" dirty="0"/>
                <a:t>growth rate, 0…4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0F81ED7-3114-0669-FED8-D4D90EDBF6F8}"/>
                </a:ext>
              </a:extLst>
            </p:cNvPr>
            <p:cNvSpPr txBox="1"/>
            <p:nvPr/>
          </p:nvSpPr>
          <p:spPr>
            <a:xfrm>
              <a:off x="1557586" y="3145660"/>
              <a:ext cx="297254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H" sz="2000" dirty="0">
                  <a:solidFill>
                    <a:srgbClr val="00B050"/>
                  </a:solidFill>
                </a:rPr>
                <a:t>reproduction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3DF6A2E-EF80-2363-E84C-2E28C0C29F08}"/>
                </a:ext>
              </a:extLst>
            </p:cNvPr>
            <p:cNvSpPr txBox="1"/>
            <p:nvPr/>
          </p:nvSpPr>
          <p:spPr>
            <a:xfrm>
              <a:off x="3281103" y="3142615"/>
              <a:ext cx="297254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H" sz="2000" dirty="0">
                  <a:solidFill>
                    <a:srgbClr val="FF0000"/>
                  </a:solidFill>
                </a:rPr>
                <a:t>starvation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014C59B2-4A4B-D38B-A0EF-38C299F54D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55640" y="2348010"/>
              <a:ext cx="376436" cy="35367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7714B69F-6B79-2D6E-3B00-A2323D692E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14582" y="3121688"/>
              <a:ext cx="185092" cy="45633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2" name="Picture 31" descr="A picture containing lagomorph, mammal, standing, staring&#10;&#10;Description automatically generated">
            <a:extLst>
              <a:ext uri="{FF2B5EF4-FFF2-40B4-BE49-F238E27FC236}">
                <a16:creationId xmlns:a16="http://schemas.microsoft.com/office/drawing/2014/main" id="{4C526C8A-FE68-4230-AC40-2777907A06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950" y="4818664"/>
            <a:ext cx="1870742" cy="1621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7269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559CFEB-DF7F-5482-FD17-2AEBADB0DD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2023, CC BY-SA 4.0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E8E905-589A-ADF9-4DD9-62EB26131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919F8D5-9E90-AC5D-0089-0E58111D8394}"/>
              </a:ext>
            </a:extLst>
          </p:cNvPr>
          <p:cNvGrpSpPr/>
          <p:nvPr/>
        </p:nvGrpSpPr>
        <p:grpSpPr>
          <a:xfrm rot="17612957">
            <a:off x="3249154" y="4768110"/>
            <a:ext cx="1464474" cy="1255188"/>
            <a:chOff x="1937384" y="2394017"/>
            <a:chExt cx="1464474" cy="1255188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6B6C0265-6406-3BFE-CD63-061EC899993B}"/>
                </a:ext>
              </a:extLst>
            </p:cNvPr>
            <p:cNvSpPr/>
            <p:nvPr/>
          </p:nvSpPr>
          <p:spPr>
            <a:xfrm>
              <a:off x="1937384" y="2464131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9681E65A-36BC-6958-9CE9-0422D82CC155}"/>
                </a:ext>
              </a:extLst>
            </p:cNvPr>
            <p:cNvSpPr/>
            <p:nvPr/>
          </p:nvSpPr>
          <p:spPr>
            <a:xfrm>
              <a:off x="2225416" y="239401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D4435875-C16A-2466-62D4-5A61570DD0DF}"/>
                </a:ext>
              </a:extLst>
            </p:cNvPr>
            <p:cNvSpPr/>
            <p:nvPr/>
          </p:nvSpPr>
          <p:spPr>
            <a:xfrm>
              <a:off x="2288840" y="2599222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A958591-7012-DCE1-10D0-695D8A790F05}"/>
                </a:ext>
              </a:extLst>
            </p:cNvPr>
            <p:cNvSpPr/>
            <p:nvPr/>
          </p:nvSpPr>
          <p:spPr>
            <a:xfrm>
              <a:off x="2130957" y="2726070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08576595-A356-7108-6644-D730F8DDBCBC}"/>
                </a:ext>
              </a:extLst>
            </p:cNvPr>
            <p:cNvSpPr/>
            <p:nvPr/>
          </p:nvSpPr>
          <p:spPr>
            <a:xfrm>
              <a:off x="2415688" y="2852918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05E57AF-D8D8-94F1-A52C-6DE7A224F714}"/>
                </a:ext>
              </a:extLst>
            </p:cNvPr>
            <p:cNvSpPr/>
            <p:nvPr/>
          </p:nvSpPr>
          <p:spPr>
            <a:xfrm>
              <a:off x="2657464" y="2718700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434C276-EBDF-01FE-5104-6DD489357A73}"/>
                </a:ext>
              </a:extLst>
            </p:cNvPr>
            <p:cNvSpPr/>
            <p:nvPr/>
          </p:nvSpPr>
          <p:spPr>
            <a:xfrm>
              <a:off x="2699792" y="305865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B51C4D33-48F0-D929-DC62-954BF419BE64}"/>
                </a:ext>
              </a:extLst>
            </p:cNvPr>
            <p:cNvSpPr/>
            <p:nvPr/>
          </p:nvSpPr>
          <p:spPr>
            <a:xfrm>
              <a:off x="2852403" y="2959144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45D86A9-090B-5C85-DECC-BC129B704990}"/>
                </a:ext>
              </a:extLst>
            </p:cNvPr>
            <p:cNvSpPr/>
            <p:nvPr/>
          </p:nvSpPr>
          <p:spPr>
            <a:xfrm>
              <a:off x="2915827" y="3185505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F8639861-AF57-0DD4-669B-C6377B0F20F5}"/>
                </a:ext>
              </a:extLst>
            </p:cNvPr>
            <p:cNvSpPr/>
            <p:nvPr/>
          </p:nvSpPr>
          <p:spPr>
            <a:xfrm>
              <a:off x="3148162" y="318523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601BBC4E-220E-2E64-58CF-55BD1325DF92}"/>
                </a:ext>
              </a:extLst>
            </p:cNvPr>
            <p:cNvSpPr/>
            <p:nvPr/>
          </p:nvSpPr>
          <p:spPr>
            <a:xfrm>
              <a:off x="2813864" y="3395509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67FB2E0B-C868-BC8A-DDE2-CFB857CD55AE}"/>
                </a:ext>
              </a:extLst>
            </p:cNvPr>
            <p:cNvSpPr/>
            <p:nvPr/>
          </p:nvSpPr>
          <p:spPr>
            <a:xfrm>
              <a:off x="3275010" y="352235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A518CF3C-59C2-32C3-6754-1E88EE2EB546}"/>
              </a:ext>
            </a:extLst>
          </p:cNvPr>
          <p:cNvSpPr txBox="1"/>
          <p:nvPr/>
        </p:nvSpPr>
        <p:spPr>
          <a:xfrm>
            <a:off x="3327004" y="2536319"/>
            <a:ext cx="15677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2000" dirty="0">
                <a:latin typeface="+mn-lt"/>
              </a:rPr>
              <a:t>a</a:t>
            </a:r>
            <a:r>
              <a:rPr lang="en-CH" sz="2000" baseline="30000" dirty="0">
                <a:latin typeface="+mn-lt"/>
              </a:rPr>
              <a:t>*</a:t>
            </a:r>
            <a:r>
              <a:rPr lang="en-CH" sz="2000" dirty="0">
                <a:latin typeface="+mn-lt"/>
              </a:rPr>
              <a:t> = 0.5</a:t>
            </a:r>
          </a:p>
          <a:p>
            <a:pPr algn="ctr"/>
            <a:r>
              <a:rPr lang="en-CH" sz="2000" dirty="0">
                <a:latin typeface="+mn-lt"/>
              </a:rPr>
              <a:t>b</a:t>
            </a:r>
            <a:r>
              <a:rPr lang="en-CH" sz="2000" baseline="30000" dirty="0">
                <a:latin typeface="+mn-lt"/>
              </a:rPr>
              <a:t>*</a:t>
            </a:r>
            <a:r>
              <a:rPr lang="en-CH" sz="2000" dirty="0">
                <a:latin typeface="+mn-lt"/>
              </a:rPr>
              <a:t> = -1.3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BDFFAA4-4789-030F-CAAC-CAFE0BBF80D8}"/>
              </a:ext>
            </a:extLst>
          </p:cNvPr>
          <p:cNvCxnSpPr>
            <a:cxnSpLocks/>
          </p:cNvCxnSpPr>
          <p:nvPr/>
        </p:nvCxnSpPr>
        <p:spPr>
          <a:xfrm>
            <a:off x="5547777" y="2145840"/>
            <a:ext cx="1440160" cy="10415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2BAA269-7905-0BB3-B05B-60FF2285770C}"/>
              </a:ext>
            </a:extLst>
          </p:cNvPr>
          <p:cNvCxnSpPr>
            <a:cxnSpLocks/>
          </p:cNvCxnSpPr>
          <p:nvPr/>
        </p:nvCxnSpPr>
        <p:spPr>
          <a:xfrm flipV="1">
            <a:off x="3177297" y="1774720"/>
            <a:ext cx="1812240" cy="84895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DF0708B2-BBD3-0545-A773-D40EC8B79147}"/>
              </a:ext>
            </a:extLst>
          </p:cNvPr>
          <p:cNvSpPr txBox="1"/>
          <p:nvPr/>
        </p:nvSpPr>
        <p:spPr>
          <a:xfrm>
            <a:off x="5235875" y="2255384"/>
            <a:ext cx="20639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dirty="0">
                <a:latin typeface="+mn-lt"/>
              </a:rPr>
              <a:t>y = a</a:t>
            </a:r>
            <a:r>
              <a:rPr lang="en-CH" baseline="30000" dirty="0">
                <a:latin typeface="+mn-lt"/>
              </a:rPr>
              <a:t>*</a:t>
            </a:r>
            <a:r>
              <a:rPr lang="en-CH" dirty="0">
                <a:latin typeface="+mn-lt"/>
              </a:rPr>
              <a:t> x + b</a:t>
            </a:r>
            <a:r>
              <a:rPr lang="en-CH" baseline="30000" dirty="0">
                <a:latin typeface="+mn-lt"/>
              </a:rPr>
              <a:t>*</a:t>
            </a:r>
            <a:r>
              <a:rPr lang="en-CH" dirty="0">
                <a:latin typeface="+mn-lt"/>
              </a:rPr>
              <a:t> </a:t>
            </a:r>
            <a:br>
              <a:rPr lang="en-CH" dirty="0">
                <a:latin typeface="+mn-lt"/>
              </a:rPr>
            </a:br>
            <a:r>
              <a:rPr lang="en-CH" dirty="0">
                <a:latin typeface="+mn-lt"/>
              </a:rPr>
              <a:t>+ noise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E2EE816-BB3D-47F1-8FE4-2229158C073E}"/>
              </a:ext>
            </a:extLst>
          </p:cNvPr>
          <p:cNvSpPr txBox="1"/>
          <p:nvPr/>
        </p:nvSpPr>
        <p:spPr>
          <a:xfrm>
            <a:off x="5179099" y="5011734"/>
            <a:ext cx="20639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dirty="0">
                <a:latin typeface="+mn-lt"/>
              </a:rPr>
              <a:t>y = ax + b </a:t>
            </a:r>
            <a:br>
              <a:rPr lang="en-CH" dirty="0">
                <a:latin typeface="+mn-lt"/>
              </a:rPr>
            </a:br>
            <a:r>
              <a:rPr lang="en-CH" dirty="0">
                <a:latin typeface="+mn-lt"/>
              </a:rPr>
              <a:t>+ noise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E72F1565-2D3F-FB15-3D16-0B003847DF8B}"/>
              </a:ext>
            </a:extLst>
          </p:cNvPr>
          <p:cNvGrpSpPr/>
          <p:nvPr/>
        </p:nvGrpSpPr>
        <p:grpSpPr>
          <a:xfrm rot="17612957">
            <a:off x="7684939" y="4661646"/>
            <a:ext cx="1464474" cy="1255188"/>
            <a:chOff x="1937384" y="2394017"/>
            <a:chExt cx="1464474" cy="1255188"/>
          </a:xfrm>
        </p:grpSpPr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EE133939-2007-4C4C-4128-A04DDE2430D2}"/>
                </a:ext>
              </a:extLst>
            </p:cNvPr>
            <p:cNvSpPr/>
            <p:nvPr/>
          </p:nvSpPr>
          <p:spPr>
            <a:xfrm>
              <a:off x="1937384" y="2464131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A7069802-F0BB-C320-BE65-59458EE58B5D}"/>
                </a:ext>
              </a:extLst>
            </p:cNvPr>
            <p:cNvSpPr/>
            <p:nvPr/>
          </p:nvSpPr>
          <p:spPr>
            <a:xfrm>
              <a:off x="2225416" y="239401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58517E18-903D-CF07-3EC8-7813406B040E}"/>
                </a:ext>
              </a:extLst>
            </p:cNvPr>
            <p:cNvSpPr/>
            <p:nvPr/>
          </p:nvSpPr>
          <p:spPr>
            <a:xfrm>
              <a:off x="2288840" y="2599222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A14E915B-9AD4-C4C0-F561-9400D6E332E7}"/>
                </a:ext>
              </a:extLst>
            </p:cNvPr>
            <p:cNvSpPr/>
            <p:nvPr/>
          </p:nvSpPr>
          <p:spPr>
            <a:xfrm>
              <a:off x="2130957" y="2726070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E344AFD5-F025-89D4-7865-76EB3F7B597B}"/>
                </a:ext>
              </a:extLst>
            </p:cNvPr>
            <p:cNvSpPr/>
            <p:nvPr/>
          </p:nvSpPr>
          <p:spPr>
            <a:xfrm>
              <a:off x="2415688" y="2852918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8DCCABF7-6B0B-CD76-553F-31F6A32CFE5E}"/>
                </a:ext>
              </a:extLst>
            </p:cNvPr>
            <p:cNvSpPr/>
            <p:nvPr/>
          </p:nvSpPr>
          <p:spPr>
            <a:xfrm>
              <a:off x="2657464" y="2718700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5B1280D5-29A3-AFC3-8B81-904FCB7C1E1C}"/>
                </a:ext>
              </a:extLst>
            </p:cNvPr>
            <p:cNvSpPr/>
            <p:nvPr/>
          </p:nvSpPr>
          <p:spPr>
            <a:xfrm>
              <a:off x="2699792" y="305865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754D0999-B3C8-52DF-7780-73C7A3E27620}"/>
                </a:ext>
              </a:extLst>
            </p:cNvPr>
            <p:cNvSpPr/>
            <p:nvPr/>
          </p:nvSpPr>
          <p:spPr>
            <a:xfrm>
              <a:off x="2852403" y="2959144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B18B5F3B-F19C-6920-CE50-FBD7D301795F}"/>
                </a:ext>
              </a:extLst>
            </p:cNvPr>
            <p:cNvSpPr/>
            <p:nvPr/>
          </p:nvSpPr>
          <p:spPr>
            <a:xfrm>
              <a:off x="2915827" y="3185505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2B121C8A-F2A5-C495-9516-7BD9D19B76DD}"/>
                </a:ext>
              </a:extLst>
            </p:cNvPr>
            <p:cNvSpPr/>
            <p:nvPr/>
          </p:nvSpPr>
          <p:spPr>
            <a:xfrm>
              <a:off x="3148162" y="318523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112AFF96-A67E-F9DF-C6DE-7AC044C56299}"/>
                </a:ext>
              </a:extLst>
            </p:cNvPr>
            <p:cNvSpPr/>
            <p:nvPr/>
          </p:nvSpPr>
          <p:spPr>
            <a:xfrm>
              <a:off x="2813864" y="3395509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72ACEAF5-9CEB-B7FD-EFB5-4F9AEB6A850B}"/>
                </a:ext>
              </a:extLst>
            </p:cNvPr>
            <p:cNvSpPr/>
            <p:nvPr/>
          </p:nvSpPr>
          <p:spPr>
            <a:xfrm>
              <a:off x="3275010" y="352235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C806FBBF-0BBD-2288-9182-48675B44D32F}"/>
              </a:ext>
            </a:extLst>
          </p:cNvPr>
          <p:cNvCxnSpPr>
            <a:cxnSpLocks/>
          </p:cNvCxnSpPr>
          <p:nvPr/>
        </p:nvCxnSpPr>
        <p:spPr>
          <a:xfrm flipV="1">
            <a:off x="3091034" y="4947929"/>
            <a:ext cx="1812240" cy="84895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Group 59">
            <a:extLst>
              <a:ext uri="{FF2B5EF4-FFF2-40B4-BE49-F238E27FC236}">
                <a16:creationId xmlns:a16="http://schemas.microsoft.com/office/drawing/2014/main" id="{9DFFB2D2-8858-14C4-148D-535BCB0754CB}"/>
              </a:ext>
            </a:extLst>
          </p:cNvPr>
          <p:cNvGrpSpPr/>
          <p:nvPr/>
        </p:nvGrpSpPr>
        <p:grpSpPr>
          <a:xfrm rot="17612957">
            <a:off x="7620664" y="1627788"/>
            <a:ext cx="1464474" cy="1255188"/>
            <a:chOff x="1937384" y="2394017"/>
            <a:chExt cx="1464474" cy="1255188"/>
          </a:xfrm>
        </p:grpSpPr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96C0C309-98D6-A159-5E09-3DEA2BF98B72}"/>
                </a:ext>
              </a:extLst>
            </p:cNvPr>
            <p:cNvSpPr/>
            <p:nvPr/>
          </p:nvSpPr>
          <p:spPr>
            <a:xfrm>
              <a:off x="1937384" y="2464131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F07B74AE-99A0-E4CA-8E53-90359D992AEE}"/>
                </a:ext>
              </a:extLst>
            </p:cNvPr>
            <p:cNvSpPr/>
            <p:nvPr/>
          </p:nvSpPr>
          <p:spPr>
            <a:xfrm>
              <a:off x="2225416" y="239401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B41257D4-64A6-C031-473C-D4E6FB616F31}"/>
                </a:ext>
              </a:extLst>
            </p:cNvPr>
            <p:cNvSpPr/>
            <p:nvPr/>
          </p:nvSpPr>
          <p:spPr>
            <a:xfrm>
              <a:off x="2288840" y="2599222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E4D9AA44-502C-7B98-36D9-1B28F25660A6}"/>
                </a:ext>
              </a:extLst>
            </p:cNvPr>
            <p:cNvSpPr/>
            <p:nvPr/>
          </p:nvSpPr>
          <p:spPr>
            <a:xfrm>
              <a:off x="2130957" y="2726070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7DD32D0F-412C-971D-B0A9-93B67458F306}"/>
                </a:ext>
              </a:extLst>
            </p:cNvPr>
            <p:cNvSpPr/>
            <p:nvPr/>
          </p:nvSpPr>
          <p:spPr>
            <a:xfrm>
              <a:off x="2415688" y="2852918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A167AD96-5CE8-D23C-0AF5-F5FA50358874}"/>
                </a:ext>
              </a:extLst>
            </p:cNvPr>
            <p:cNvSpPr/>
            <p:nvPr/>
          </p:nvSpPr>
          <p:spPr>
            <a:xfrm>
              <a:off x="2657464" y="2718700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E91AA890-6E0F-3B4A-1BF2-7A69D7410148}"/>
                </a:ext>
              </a:extLst>
            </p:cNvPr>
            <p:cNvSpPr/>
            <p:nvPr/>
          </p:nvSpPr>
          <p:spPr>
            <a:xfrm>
              <a:off x="2699792" y="305865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BBE6FE60-7CDA-3B36-F89F-9C346766FE1C}"/>
                </a:ext>
              </a:extLst>
            </p:cNvPr>
            <p:cNvSpPr/>
            <p:nvPr/>
          </p:nvSpPr>
          <p:spPr>
            <a:xfrm>
              <a:off x="2852403" y="2959144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E9F104C2-ADCF-F40B-E518-21220CF7E937}"/>
                </a:ext>
              </a:extLst>
            </p:cNvPr>
            <p:cNvSpPr/>
            <p:nvPr/>
          </p:nvSpPr>
          <p:spPr>
            <a:xfrm>
              <a:off x="2915827" y="3185505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E9C42B4E-C139-0275-8CAE-541906E7EF09}"/>
                </a:ext>
              </a:extLst>
            </p:cNvPr>
            <p:cNvSpPr/>
            <p:nvPr/>
          </p:nvSpPr>
          <p:spPr>
            <a:xfrm>
              <a:off x="3148162" y="318523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EA7D7E0C-A48D-42C6-334D-7181F4EAE3BE}"/>
                </a:ext>
              </a:extLst>
            </p:cNvPr>
            <p:cNvSpPr/>
            <p:nvPr/>
          </p:nvSpPr>
          <p:spPr>
            <a:xfrm>
              <a:off x="2813864" y="3395509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E68DCE73-AC60-4FB2-D6B1-2AFBD11AF206}"/>
                </a:ext>
              </a:extLst>
            </p:cNvPr>
            <p:cNvSpPr/>
            <p:nvPr/>
          </p:nvSpPr>
          <p:spPr>
            <a:xfrm>
              <a:off x="3275010" y="352235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sp>
        <p:nvSpPr>
          <p:cNvPr id="73" name="TextBox 72">
            <a:extLst>
              <a:ext uri="{FF2B5EF4-FFF2-40B4-BE49-F238E27FC236}">
                <a16:creationId xmlns:a16="http://schemas.microsoft.com/office/drawing/2014/main" id="{D7C11CCA-FA1F-C3EA-0EF6-F728DC7E899D}"/>
              </a:ext>
            </a:extLst>
          </p:cNvPr>
          <p:cNvSpPr txBox="1"/>
          <p:nvPr/>
        </p:nvSpPr>
        <p:spPr>
          <a:xfrm>
            <a:off x="1882964" y="1229096"/>
            <a:ext cx="27566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000" dirty="0">
                <a:latin typeface="+mn-lt"/>
              </a:rPr>
              <a:t>1) Fix initial parameters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7065E435-0B86-154F-36EA-B59A33502558}"/>
              </a:ext>
            </a:extLst>
          </p:cNvPr>
          <p:cNvSpPr txBox="1"/>
          <p:nvPr/>
        </p:nvSpPr>
        <p:spPr>
          <a:xfrm>
            <a:off x="6979796" y="1222203"/>
            <a:ext cx="31486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000" dirty="0">
                <a:latin typeface="+mn-lt"/>
              </a:rPr>
              <a:t>2) Generate synthetic data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177AD8E0-8DE0-2117-14F8-E10C6416B673}"/>
              </a:ext>
            </a:extLst>
          </p:cNvPr>
          <p:cNvSpPr txBox="1"/>
          <p:nvPr/>
        </p:nvSpPr>
        <p:spPr>
          <a:xfrm>
            <a:off x="6979796" y="3981465"/>
            <a:ext cx="24601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000" dirty="0">
                <a:latin typeface="+mn-lt"/>
              </a:rPr>
              <a:t>3) Run the algorithm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052A0F3-0097-B894-DBED-5896DC3FE7BD}"/>
              </a:ext>
            </a:extLst>
          </p:cNvPr>
          <p:cNvCxnSpPr>
            <a:cxnSpLocks/>
          </p:cNvCxnSpPr>
          <p:nvPr/>
        </p:nvCxnSpPr>
        <p:spPr>
          <a:xfrm>
            <a:off x="5535125" y="4981002"/>
            <a:ext cx="1440160" cy="10415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BFD46A87-E48E-C78C-B3FB-4274E2783244}"/>
              </a:ext>
            </a:extLst>
          </p:cNvPr>
          <p:cNvSpPr txBox="1"/>
          <p:nvPr/>
        </p:nvSpPr>
        <p:spPr>
          <a:xfrm>
            <a:off x="3317492" y="4128693"/>
            <a:ext cx="17065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2000" dirty="0">
                <a:latin typeface="+mn-lt"/>
              </a:rPr>
              <a:t>a = 0.5098</a:t>
            </a:r>
          </a:p>
          <a:p>
            <a:pPr algn="ctr"/>
            <a:r>
              <a:rPr lang="en-CH" sz="2000" dirty="0">
                <a:latin typeface="+mn-lt"/>
              </a:rPr>
              <a:t>b = -1.287</a:t>
            </a: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9090E4E6-5943-D48C-CA44-94DCB924D4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C7ADA113-E7D8-314C-9DAF-EA310C467B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352" y="250552"/>
            <a:ext cx="11090448" cy="903635"/>
          </a:xfrm>
        </p:spPr>
        <p:txBody>
          <a:bodyPr>
            <a:noAutofit/>
          </a:bodyPr>
          <a:lstStyle/>
          <a:p>
            <a:r>
              <a:rPr lang="en-US" sz="3600"/>
              <a:t>Generate synthetic data from the model to test the learning algorithm by recovering the parameters</a:t>
            </a:r>
          </a:p>
        </p:txBody>
      </p:sp>
    </p:spTree>
    <p:extLst>
      <p:ext uri="{BB962C8B-B14F-4D97-AF65-F5344CB8AC3E}">
        <p14:creationId xmlns:p14="http://schemas.microsoft.com/office/powerpoint/2010/main" val="20003004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559CFEB-DF7F-5482-FD17-2AEBADB0DD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2023, CC BY-SA 4.0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E8E905-589A-ADF9-4DD9-62EB26131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919F8D5-9E90-AC5D-0089-0E58111D8394}"/>
              </a:ext>
            </a:extLst>
          </p:cNvPr>
          <p:cNvGrpSpPr/>
          <p:nvPr/>
        </p:nvGrpSpPr>
        <p:grpSpPr>
          <a:xfrm rot="17612957">
            <a:off x="3249154" y="4768110"/>
            <a:ext cx="1464474" cy="1255188"/>
            <a:chOff x="1937384" y="2394017"/>
            <a:chExt cx="1464474" cy="1255188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6B6C0265-6406-3BFE-CD63-061EC899993B}"/>
                </a:ext>
              </a:extLst>
            </p:cNvPr>
            <p:cNvSpPr/>
            <p:nvPr/>
          </p:nvSpPr>
          <p:spPr>
            <a:xfrm>
              <a:off x="1937384" y="2464131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9681E65A-36BC-6958-9CE9-0422D82CC155}"/>
                </a:ext>
              </a:extLst>
            </p:cNvPr>
            <p:cNvSpPr/>
            <p:nvPr/>
          </p:nvSpPr>
          <p:spPr>
            <a:xfrm>
              <a:off x="2225416" y="239401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D4435875-C16A-2466-62D4-5A61570DD0DF}"/>
                </a:ext>
              </a:extLst>
            </p:cNvPr>
            <p:cNvSpPr/>
            <p:nvPr/>
          </p:nvSpPr>
          <p:spPr>
            <a:xfrm>
              <a:off x="2288840" y="2599222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A958591-7012-DCE1-10D0-695D8A790F05}"/>
                </a:ext>
              </a:extLst>
            </p:cNvPr>
            <p:cNvSpPr/>
            <p:nvPr/>
          </p:nvSpPr>
          <p:spPr>
            <a:xfrm>
              <a:off x="2130957" y="2726070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08576595-A356-7108-6644-D730F8DDBCBC}"/>
                </a:ext>
              </a:extLst>
            </p:cNvPr>
            <p:cNvSpPr/>
            <p:nvPr/>
          </p:nvSpPr>
          <p:spPr>
            <a:xfrm>
              <a:off x="2415688" y="2852918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05E57AF-D8D8-94F1-A52C-6DE7A224F714}"/>
                </a:ext>
              </a:extLst>
            </p:cNvPr>
            <p:cNvSpPr/>
            <p:nvPr/>
          </p:nvSpPr>
          <p:spPr>
            <a:xfrm>
              <a:off x="2657464" y="2718700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434C276-EBDF-01FE-5104-6DD489357A73}"/>
                </a:ext>
              </a:extLst>
            </p:cNvPr>
            <p:cNvSpPr/>
            <p:nvPr/>
          </p:nvSpPr>
          <p:spPr>
            <a:xfrm>
              <a:off x="2699792" y="305865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B51C4D33-48F0-D929-DC62-954BF419BE64}"/>
                </a:ext>
              </a:extLst>
            </p:cNvPr>
            <p:cNvSpPr/>
            <p:nvPr/>
          </p:nvSpPr>
          <p:spPr>
            <a:xfrm>
              <a:off x="2852403" y="2959144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45D86A9-090B-5C85-DECC-BC129B704990}"/>
                </a:ext>
              </a:extLst>
            </p:cNvPr>
            <p:cNvSpPr/>
            <p:nvPr/>
          </p:nvSpPr>
          <p:spPr>
            <a:xfrm>
              <a:off x="2915827" y="3185505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F8639861-AF57-0DD4-669B-C6377B0F20F5}"/>
                </a:ext>
              </a:extLst>
            </p:cNvPr>
            <p:cNvSpPr/>
            <p:nvPr/>
          </p:nvSpPr>
          <p:spPr>
            <a:xfrm>
              <a:off x="3148162" y="318523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601BBC4E-220E-2E64-58CF-55BD1325DF92}"/>
                </a:ext>
              </a:extLst>
            </p:cNvPr>
            <p:cNvSpPr/>
            <p:nvPr/>
          </p:nvSpPr>
          <p:spPr>
            <a:xfrm>
              <a:off x="2813864" y="3395509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67FB2E0B-C868-BC8A-DDE2-CFB857CD55AE}"/>
                </a:ext>
              </a:extLst>
            </p:cNvPr>
            <p:cNvSpPr/>
            <p:nvPr/>
          </p:nvSpPr>
          <p:spPr>
            <a:xfrm>
              <a:off x="3275010" y="352235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A518CF3C-59C2-32C3-6754-1E88EE2EB546}"/>
              </a:ext>
            </a:extLst>
          </p:cNvPr>
          <p:cNvSpPr txBox="1"/>
          <p:nvPr/>
        </p:nvSpPr>
        <p:spPr>
          <a:xfrm>
            <a:off x="3327004" y="2536319"/>
            <a:ext cx="15677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2000" dirty="0">
                <a:latin typeface="+mn-lt"/>
              </a:rPr>
              <a:t>a</a:t>
            </a:r>
            <a:r>
              <a:rPr lang="en-CH" sz="2000" baseline="30000" dirty="0">
                <a:latin typeface="+mn-lt"/>
              </a:rPr>
              <a:t>*</a:t>
            </a:r>
            <a:r>
              <a:rPr lang="en-CH" sz="2000" dirty="0">
                <a:latin typeface="+mn-lt"/>
              </a:rPr>
              <a:t> = 0.5</a:t>
            </a:r>
          </a:p>
          <a:p>
            <a:pPr algn="ctr"/>
            <a:r>
              <a:rPr lang="en-CH" sz="2000" dirty="0">
                <a:latin typeface="+mn-lt"/>
              </a:rPr>
              <a:t>b</a:t>
            </a:r>
            <a:r>
              <a:rPr lang="en-CH" sz="2000" baseline="30000" dirty="0">
                <a:latin typeface="+mn-lt"/>
              </a:rPr>
              <a:t>*</a:t>
            </a:r>
            <a:r>
              <a:rPr lang="en-CH" sz="2000" dirty="0">
                <a:latin typeface="+mn-lt"/>
              </a:rPr>
              <a:t> = -1.3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BDFFAA4-4789-030F-CAAC-CAFE0BBF80D8}"/>
              </a:ext>
            </a:extLst>
          </p:cNvPr>
          <p:cNvCxnSpPr>
            <a:cxnSpLocks/>
          </p:cNvCxnSpPr>
          <p:nvPr/>
        </p:nvCxnSpPr>
        <p:spPr>
          <a:xfrm>
            <a:off x="5547777" y="2145840"/>
            <a:ext cx="1440160" cy="10415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2BAA269-7905-0BB3-B05B-60FF2285770C}"/>
              </a:ext>
            </a:extLst>
          </p:cNvPr>
          <p:cNvCxnSpPr>
            <a:cxnSpLocks/>
          </p:cNvCxnSpPr>
          <p:nvPr/>
        </p:nvCxnSpPr>
        <p:spPr>
          <a:xfrm flipV="1">
            <a:off x="3177297" y="1774720"/>
            <a:ext cx="1812240" cy="84895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DF0708B2-BBD3-0545-A773-D40EC8B79147}"/>
              </a:ext>
            </a:extLst>
          </p:cNvPr>
          <p:cNvSpPr txBox="1"/>
          <p:nvPr/>
        </p:nvSpPr>
        <p:spPr>
          <a:xfrm>
            <a:off x="5235875" y="2255384"/>
            <a:ext cx="20639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dirty="0">
                <a:latin typeface="+mn-lt"/>
              </a:rPr>
              <a:t>y = a</a:t>
            </a:r>
            <a:r>
              <a:rPr lang="en-CH" baseline="30000" dirty="0">
                <a:latin typeface="+mn-lt"/>
              </a:rPr>
              <a:t>*</a:t>
            </a:r>
            <a:r>
              <a:rPr lang="en-CH" dirty="0">
                <a:latin typeface="+mn-lt"/>
              </a:rPr>
              <a:t> x + b</a:t>
            </a:r>
            <a:r>
              <a:rPr lang="en-CH" baseline="30000" dirty="0">
                <a:latin typeface="+mn-lt"/>
              </a:rPr>
              <a:t>*</a:t>
            </a:r>
            <a:r>
              <a:rPr lang="en-CH" dirty="0">
                <a:latin typeface="+mn-lt"/>
              </a:rPr>
              <a:t> </a:t>
            </a:r>
            <a:br>
              <a:rPr lang="en-CH" dirty="0">
                <a:latin typeface="+mn-lt"/>
              </a:rPr>
            </a:br>
            <a:r>
              <a:rPr lang="en-CH" dirty="0">
                <a:latin typeface="+mn-lt"/>
              </a:rPr>
              <a:t>+ noise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E2EE816-BB3D-47F1-8FE4-2229158C073E}"/>
              </a:ext>
            </a:extLst>
          </p:cNvPr>
          <p:cNvSpPr txBox="1"/>
          <p:nvPr/>
        </p:nvSpPr>
        <p:spPr>
          <a:xfrm>
            <a:off x="5179099" y="5011734"/>
            <a:ext cx="20639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dirty="0">
                <a:latin typeface="+mn-lt"/>
              </a:rPr>
              <a:t>y = ax + b </a:t>
            </a:r>
            <a:br>
              <a:rPr lang="en-CH" dirty="0">
                <a:latin typeface="+mn-lt"/>
              </a:rPr>
            </a:br>
            <a:r>
              <a:rPr lang="en-CH" dirty="0">
                <a:latin typeface="+mn-lt"/>
              </a:rPr>
              <a:t>+ noise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E72F1565-2D3F-FB15-3D16-0B003847DF8B}"/>
              </a:ext>
            </a:extLst>
          </p:cNvPr>
          <p:cNvGrpSpPr/>
          <p:nvPr/>
        </p:nvGrpSpPr>
        <p:grpSpPr>
          <a:xfrm rot="17612957">
            <a:off x="7684939" y="4661646"/>
            <a:ext cx="1464474" cy="1255188"/>
            <a:chOff x="1937384" y="2394017"/>
            <a:chExt cx="1464474" cy="1255188"/>
          </a:xfrm>
        </p:grpSpPr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EE133939-2007-4C4C-4128-A04DDE2430D2}"/>
                </a:ext>
              </a:extLst>
            </p:cNvPr>
            <p:cNvSpPr/>
            <p:nvPr/>
          </p:nvSpPr>
          <p:spPr>
            <a:xfrm>
              <a:off x="1937384" y="2464131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A7069802-F0BB-C320-BE65-59458EE58B5D}"/>
                </a:ext>
              </a:extLst>
            </p:cNvPr>
            <p:cNvSpPr/>
            <p:nvPr/>
          </p:nvSpPr>
          <p:spPr>
            <a:xfrm>
              <a:off x="2225416" y="239401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58517E18-903D-CF07-3EC8-7813406B040E}"/>
                </a:ext>
              </a:extLst>
            </p:cNvPr>
            <p:cNvSpPr/>
            <p:nvPr/>
          </p:nvSpPr>
          <p:spPr>
            <a:xfrm>
              <a:off x="2288840" y="2599222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A14E915B-9AD4-C4C0-F561-9400D6E332E7}"/>
                </a:ext>
              </a:extLst>
            </p:cNvPr>
            <p:cNvSpPr/>
            <p:nvPr/>
          </p:nvSpPr>
          <p:spPr>
            <a:xfrm>
              <a:off x="2130957" y="2726070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E344AFD5-F025-89D4-7865-76EB3F7B597B}"/>
                </a:ext>
              </a:extLst>
            </p:cNvPr>
            <p:cNvSpPr/>
            <p:nvPr/>
          </p:nvSpPr>
          <p:spPr>
            <a:xfrm>
              <a:off x="2415688" y="2852918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8DCCABF7-6B0B-CD76-553F-31F6A32CFE5E}"/>
                </a:ext>
              </a:extLst>
            </p:cNvPr>
            <p:cNvSpPr/>
            <p:nvPr/>
          </p:nvSpPr>
          <p:spPr>
            <a:xfrm>
              <a:off x="2657464" y="2718700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5B1280D5-29A3-AFC3-8B81-904FCB7C1E1C}"/>
                </a:ext>
              </a:extLst>
            </p:cNvPr>
            <p:cNvSpPr/>
            <p:nvPr/>
          </p:nvSpPr>
          <p:spPr>
            <a:xfrm>
              <a:off x="2699792" y="305865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754D0999-B3C8-52DF-7780-73C7A3E27620}"/>
                </a:ext>
              </a:extLst>
            </p:cNvPr>
            <p:cNvSpPr/>
            <p:nvPr/>
          </p:nvSpPr>
          <p:spPr>
            <a:xfrm>
              <a:off x="2852403" y="2959144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B18B5F3B-F19C-6920-CE50-FBD7D301795F}"/>
                </a:ext>
              </a:extLst>
            </p:cNvPr>
            <p:cNvSpPr/>
            <p:nvPr/>
          </p:nvSpPr>
          <p:spPr>
            <a:xfrm>
              <a:off x="2915827" y="3185505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2B121C8A-F2A5-C495-9516-7BD9D19B76DD}"/>
                </a:ext>
              </a:extLst>
            </p:cNvPr>
            <p:cNvSpPr/>
            <p:nvPr/>
          </p:nvSpPr>
          <p:spPr>
            <a:xfrm>
              <a:off x="3148162" y="318523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112AFF96-A67E-F9DF-C6DE-7AC044C56299}"/>
                </a:ext>
              </a:extLst>
            </p:cNvPr>
            <p:cNvSpPr/>
            <p:nvPr/>
          </p:nvSpPr>
          <p:spPr>
            <a:xfrm>
              <a:off x="2813864" y="3395509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72ACEAF5-9CEB-B7FD-EFB5-4F9AEB6A850B}"/>
                </a:ext>
              </a:extLst>
            </p:cNvPr>
            <p:cNvSpPr/>
            <p:nvPr/>
          </p:nvSpPr>
          <p:spPr>
            <a:xfrm>
              <a:off x="3275010" y="352235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C806FBBF-0BBD-2288-9182-48675B44D32F}"/>
              </a:ext>
            </a:extLst>
          </p:cNvPr>
          <p:cNvCxnSpPr>
            <a:cxnSpLocks/>
          </p:cNvCxnSpPr>
          <p:nvPr/>
        </p:nvCxnSpPr>
        <p:spPr>
          <a:xfrm flipV="1">
            <a:off x="3091034" y="4947929"/>
            <a:ext cx="1812240" cy="84895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81EC0086-894A-29DE-FB65-74F4B32395F7}"/>
              </a:ext>
            </a:extLst>
          </p:cNvPr>
          <p:cNvSpPr txBox="1"/>
          <p:nvPr/>
        </p:nvSpPr>
        <p:spPr>
          <a:xfrm>
            <a:off x="3317492" y="4128693"/>
            <a:ext cx="17065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2000" dirty="0">
                <a:latin typeface="+mn-lt"/>
              </a:rPr>
              <a:t>a = 0.5098</a:t>
            </a:r>
          </a:p>
          <a:p>
            <a:pPr algn="ctr"/>
            <a:r>
              <a:rPr lang="en-CH" sz="2000" dirty="0">
                <a:latin typeface="+mn-lt"/>
              </a:rPr>
              <a:t>b = -1.287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9DFFB2D2-8858-14C4-148D-535BCB0754CB}"/>
              </a:ext>
            </a:extLst>
          </p:cNvPr>
          <p:cNvGrpSpPr/>
          <p:nvPr/>
        </p:nvGrpSpPr>
        <p:grpSpPr>
          <a:xfrm rot="17612957">
            <a:off x="7620664" y="1627788"/>
            <a:ext cx="1464474" cy="1255188"/>
            <a:chOff x="1937384" y="2394017"/>
            <a:chExt cx="1464474" cy="1255188"/>
          </a:xfrm>
        </p:grpSpPr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96C0C309-98D6-A159-5E09-3DEA2BF98B72}"/>
                </a:ext>
              </a:extLst>
            </p:cNvPr>
            <p:cNvSpPr/>
            <p:nvPr/>
          </p:nvSpPr>
          <p:spPr>
            <a:xfrm>
              <a:off x="1937384" y="2464131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F07B74AE-99A0-E4CA-8E53-90359D992AEE}"/>
                </a:ext>
              </a:extLst>
            </p:cNvPr>
            <p:cNvSpPr/>
            <p:nvPr/>
          </p:nvSpPr>
          <p:spPr>
            <a:xfrm>
              <a:off x="2225416" y="239401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B41257D4-64A6-C031-473C-D4E6FB616F31}"/>
                </a:ext>
              </a:extLst>
            </p:cNvPr>
            <p:cNvSpPr/>
            <p:nvPr/>
          </p:nvSpPr>
          <p:spPr>
            <a:xfrm>
              <a:off x="2288840" y="2599222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E4D9AA44-502C-7B98-36D9-1B28F25660A6}"/>
                </a:ext>
              </a:extLst>
            </p:cNvPr>
            <p:cNvSpPr/>
            <p:nvPr/>
          </p:nvSpPr>
          <p:spPr>
            <a:xfrm>
              <a:off x="2130957" y="2726070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7DD32D0F-412C-971D-B0A9-93B67458F306}"/>
                </a:ext>
              </a:extLst>
            </p:cNvPr>
            <p:cNvSpPr/>
            <p:nvPr/>
          </p:nvSpPr>
          <p:spPr>
            <a:xfrm>
              <a:off x="2415688" y="2852918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A167AD96-5CE8-D23C-0AF5-F5FA50358874}"/>
                </a:ext>
              </a:extLst>
            </p:cNvPr>
            <p:cNvSpPr/>
            <p:nvPr/>
          </p:nvSpPr>
          <p:spPr>
            <a:xfrm>
              <a:off x="2657464" y="2718700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E91AA890-6E0F-3B4A-1BF2-7A69D7410148}"/>
                </a:ext>
              </a:extLst>
            </p:cNvPr>
            <p:cNvSpPr/>
            <p:nvPr/>
          </p:nvSpPr>
          <p:spPr>
            <a:xfrm>
              <a:off x="2699792" y="305865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BBE6FE60-7CDA-3B36-F89F-9C346766FE1C}"/>
                </a:ext>
              </a:extLst>
            </p:cNvPr>
            <p:cNvSpPr/>
            <p:nvPr/>
          </p:nvSpPr>
          <p:spPr>
            <a:xfrm>
              <a:off x="2852403" y="2959144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E9F104C2-ADCF-F40B-E518-21220CF7E937}"/>
                </a:ext>
              </a:extLst>
            </p:cNvPr>
            <p:cNvSpPr/>
            <p:nvPr/>
          </p:nvSpPr>
          <p:spPr>
            <a:xfrm>
              <a:off x="2915827" y="3185505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E9C42B4E-C139-0275-8CAE-541906E7EF09}"/>
                </a:ext>
              </a:extLst>
            </p:cNvPr>
            <p:cNvSpPr/>
            <p:nvPr/>
          </p:nvSpPr>
          <p:spPr>
            <a:xfrm>
              <a:off x="3148162" y="318523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EA7D7E0C-A48D-42C6-334D-7181F4EAE3BE}"/>
                </a:ext>
              </a:extLst>
            </p:cNvPr>
            <p:cNvSpPr/>
            <p:nvPr/>
          </p:nvSpPr>
          <p:spPr>
            <a:xfrm>
              <a:off x="2813864" y="3395509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E68DCE73-AC60-4FB2-D6B1-2AFBD11AF206}"/>
                </a:ext>
              </a:extLst>
            </p:cNvPr>
            <p:cNvSpPr/>
            <p:nvPr/>
          </p:nvSpPr>
          <p:spPr>
            <a:xfrm>
              <a:off x="3275010" y="3522357"/>
              <a:ext cx="126848" cy="126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sp>
        <p:nvSpPr>
          <p:cNvPr id="73" name="TextBox 72">
            <a:extLst>
              <a:ext uri="{FF2B5EF4-FFF2-40B4-BE49-F238E27FC236}">
                <a16:creationId xmlns:a16="http://schemas.microsoft.com/office/drawing/2014/main" id="{D7C11CCA-FA1F-C3EA-0EF6-F728DC7E899D}"/>
              </a:ext>
            </a:extLst>
          </p:cNvPr>
          <p:cNvSpPr txBox="1"/>
          <p:nvPr/>
        </p:nvSpPr>
        <p:spPr>
          <a:xfrm>
            <a:off x="1882964" y="1229096"/>
            <a:ext cx="27566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000" dirty="0">
                <a:latin typeface="+mn-lt"/>
              </a:rPr>
              <a:t>1) Fix initial parameters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7065E435-0B86-154F-36EA-B59A33502558}"/>
              </a:ext>
            </a:extLst>
          </p:cNvPr>
          <p:cNvSpPr txBox="1"/>
          <p:nvPr/>
        </p:nvSpPr>
        <p:spPr>
          <a:xfrm>
            <a:off x="6979796" y="1222203"/>
            <a:ext cx="31486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000" dirty="0">
                <a:latin typeface="+mn-lt"/>
              </a:rPr>
              <a:t>2) Generate synthetic data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177AD8E0-8DE0-2117-14F8-E10C6416B673}"/>
              </a:ext>
            </a:extLst>
          </p:cNvPr>
          <p:cNvSpPr txBox="1"/>
          <p:nvPr/>
        </p:nvSpPr>
        <p:spPr>
          <a:xfrm>
            <a:off x="6979796" y="3981465"/>
            <a:ext cx="24601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000" dirty="0">
                <a:latin typeface="+mn-lt"/>
              </a:rPr>
              <a:t>3) Run the algorithm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6F46D05D-562A-7E75-D0A1-A3466CA1EE6D}"/>
              </a:ext>
            </a:extLst>
          </p:cNvPr>
          <p:cNvSpPr txBox="1"/>
          <p:nvPr/>
        </p:nvSpPr>
        <p:spPr>
          <a:xfrm>
            <a:off x="1882965" y="3753408"/>
            <a:ext cx="16570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000" dirty="0">
                <a:latin typeface="+mn-lt"/>
              </a:rPr>
              <a:t>4) Compare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052A0F3-0097-B894-DBED-5896DC3FE7BD}"/>
              </a:ext>
            </a:extLst>
          </p:cNvPr>
          <p:cNvCxnSpPr>
            <a:cxnSpLocks/>
          </p:cNvCxnSpPr>
          <p:nvPr/>
        </p:nvCxnSpPr>
        <p:spPr>
          <a:xfrm>
            <a:off x="5535125" y="4981002"/>
            <a:ext cx="1440160" cy="10415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Up-Down Arrow 21">
            <a:extLst>
              <a:ext uri="{FF2B5EF4-FFF2-40B4-BE49-F238E27FC236}">
                <a16:creationId xmlns:a16="http://schemas.microsoft.com/office/drawing/2014/main" id="{B6A1A4E1-07D7-4D75-FB9E-BA9D50033375}"/>
              </a:ext>
            </a:extLst>
          </p:cNvPr>
          <p:cNvSpPr/>
          <p:nvPr/>
        </p:nvSpPr>
        <p:spPr>
          <a:xfrm>
            <a:off x="3927655" y="3329841"/>
            <a:ext cx="354374" cy="713217"/>
          </a:xfrm>
          <a:prstGeom prst="up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3B6A3320-EF29-1846-F54C-DBDF66E9B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8201E16C-8076-2D68-62F8-6DBE670641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352" y="250552"/>
            <a:ext cx="11090448" cy="903635"/>
          </a:xfrm>
        </p:spPr>
        <p:txBody>
          <a:bodyPr>
            <a:noAutofit/>
          </a:bodyPr>
          <a:lstStyle/>
          <a:p>
            <a:r>
              <a:rPr lang="en-CH" sz="3600" dirty="0"/>
              <a:t>Generate synthetic data from the model to test the learning algorithm by recovering the parameters</a:t>
            </a:r>
          </a:p>
        </p:txBody>
      </p:sp>
    </p:spTree>
    <p:extLst>
      <p:ext uri="{BB962C8B-B14F-4D97-AF65-F5344CB8AC3E}">
        <p14:creationId xmlns:p14="http://schemas.microsoft.com/office/powerpoint/2010/main" val="42053147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Hands-on! Recover the population growth, r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80B0981-2C87-9AA3-39A9-191599CBFE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CH" sz="2800" dirty="0"/>
              <a:t>In the module </a:t>
            </a:r>
            <a:r>
              <a:rPr lang="en-CH" dirty="0">
                <a:latin typeface="Consolas" panose="020B0609020204030204" pitchFamily="49" charset="0"/>
                <a:cs typeface="Consolas" panose="020B0609020204030204" pitchFamily="49" charset="0"/>
              </a:rPr>
              <a:t>logistic_fit</a:t>
            </a:r>
            <a:r>
              <a:rPr lang="en-CH" sz="2800" dirty="0"/>
              <a:t>, we implemented a function </a:t>
            </a:r>
            <a:r>
              <a:rPr lang="en-CH" dirty="0">
                <a:latin typeface="Consolas" panose="020B0609020204030204" pitchFamily="49" charset="0"/>
                <a:cs typeface="Consolas" panose="020B0609020204030204" pitchFamily="49" charset="0"/>
              </a:rPr>
              <a:t>fit_r</a:t>
            </a:r>
            <a:r>
              <a:rPr lang="en-CH" sz="2800" dirty="0"/>
              <a:t> that, given a population trajectory, finds the value of </a:t>
            </a:r>
            <a:r>
              <a:rPr lang="en-CH" dirty="0">
                <a:latin typeface="Consolas" panose="020B0609020204030204" pitchFamily="49" charset="0"/>
                <a:cs typeface="Consolas" panose="020B0609020204030204" pitchFamily="49" charset="0"/>
              </a:rPr>
              <a:t>r</a:t>
            </a:r>
            <a:r>
              <a:rPr lang="en-CH" sz="2800" dirty="0"/>
              <a:t> that generated it</a:t>
            </a:r>
          </a:p>
          <a:p>
            <a:pPr marL="457200" lvl="1" indent="0">
              <a:buNone/>
            </a:pPr>
            <a:br>
              <a:rPr lang="en-CH" sz="2800" dirty="0">
                <a:cs typeface="Consolas" panose="020B0609020204030204" pitchFamily="49" charset="0"/>
              </a:rPr>
            </a:br>
            <a:endParaRPr lang="en-CH" sz="2800" dirty="0">
              <a:cs typeface="Consolas" panose="020B0609020204030204" pitchFamily="49" charset="0"/>
            </a:endParaRPr>
          </a:p>
          <a:p>
            <a:pPr lvl="1"/>
            <a:r>
              <a:rPr lang="en-CH" sz="2800" dirty="0">
                <a:cs typeface="Consolas" panose="020B0609020204030204" pitchFamily="49" charset="0"/>
              </a:rPr>
              <a:t>For example: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2023, CC BY-SA 4.0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FC1100-0F29-412E-1D73-36A6D9B42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10C0E68-7AC2-DD4C-BE07-D1DA700766ED}"/>
              </a:ext>
            </a:extLst>
          </p:cNvPr>
          <p:cNvSpPr/>
          <p:nvPr/>
        </p:nvSpPr>
        <p:spPr>
          <a:xfrm>
            <a:off x="152400" y="136524"/>
            <a:ext cx="11848256" cy="6584951"/>
          </a:xfrm>
          <a:prstGeom prst="rect">
            <a:avLst/>
          </a:prstGeom>
          <a:noFill/>
          <a:ln w="165100">
            <a:solidFill>
              <a:srgbClr val="00B05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4265D1-ED78-1C33-5CE2-DA63227A6CED}"/>
              </a:ext>
            </a:extLst>
          </p:cNvPr>
          <p:cNvSpPr txBox="1"/>
          <p:nvPr/>
        </p:nvSpPr>
        <p:spPr>
          <a:xfrm>
            <a:off x="2692152" y="4179686"/>
            <a:ext cx="6768752" cy="175432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FB41D"/>
                </a:solidFill>
                <a:effectLst/>
                <a:latin typeface="Menlo" panose="020B0609030804020204" pitchFamily="49" charset="0"/>
              </a:rPr>
              <a:t>In [</a:t>
            </a:r>
            <a:r>
              <a:rPr lang="en-US" b="1" dirty="0">
                <a:solidFill>
                  <a:srgbClr val="2FE71A"/>
                </a:solidFill>
                <a:latin typeface="Menlo" panose="020B0609030804020204" pitchFamily="49" charset="0"/>
              </a:rPr>
              <a:t>1</a:t>
            </a:r>
            <a:r>
              <a:rPr lang="en-US" dirty="0">
                <a:solidFill>
                  <a:srgbClr val="2FB41D"/>
                </a:solidFill>
                <a:effectLst/>
                <a:latin typeface="Menlo" panose="020B0609030804020204" pitchFamily="49" charset="0"/>
              </a:rPr>
              <a:t>]: </a:t>
            </a:r>
            <a:r>
              <a:rPr lang="en-US" b="1" dirty="0">
                <a:solidFill>
                  <a:srgbClr val="2D961E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1" dirty="0">
                <a:solidFill>
                  <a:srgbClr val="400BD9"/>
                </a:solidFill>
                <a:effectLst/>
                <a:latin typeface="Menlo" panose="020B0609030804020204" pitchFamily="49" charset="0"/>
              </a:rPr>
              <a:t>logistic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1" dirty="0">
                <a:solidFill>
                  <a:srgbClr val="2D961E"/>
                </a:solidFill>
                <a:effectLst/>
                <a:latin typeface="Menlo" panose="020B0609030804020204" pitchFamily="49" charset="0"/>
              </a:rPr>
              <a:t>import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iterate_f</a:t>
            </a:r>
            <a:endParaRPr lang="en-US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dirty="0">
                <a:solidFill>
                  <a:srgbClr val="2FB41D"/>
                </a:solidFill>
                <a:effectLst/>
                <a:latin typeface="Menlo" panose="020B0609030804020204" pitchFamily="49" charset="0"/>
              </a:rPr>
              <a:t>In [</a:t>
            </a:r>
            <a:r>
              <a:rPr lang="en-US" b="1" dirty="0">
                <a:solidFill>
                  <a:srgbClr val="2FE71A"/>
                </a:solidFill>
                <a:latin typeface="Menlo" panose="020B0609030804020204" pitchFamily="49" charset="0"/>
              </a:rPr>
              <a:t>2</a:t>
            </a:r>
            <a:r>
              <a:rPr lang="en-US" dirty="0">
                <a:solidFill>
                  <a:srgbClr val="2FB41D"/>
                </a:solidFill>
                <a:effectLst/>
                <a:latin typeface="Menlo" panose="020B0609030804020204" pitchFamily="49" charset="0"/>
              </a:rPr>
              <a:t>]: </a:t>
            </a:r>
            <a:r>
              <a:rPr lang="en-US" b="1" dirty="0">
                <a:solidFill>
                  <a:srgbClr val="2D961E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1" dirty="0" err="1">
                <a:solidFill>
                  <a:srgbClr val="400BD9"/>
                </a:solidFill>
                <a:effectLst/>
                <a:latin typeface="Menlo" panose="020B0609030804020204" pitchFamily="49" charset="0"/>
              </a:rPr>
              <a:t>logistic_fit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1" dirty="0">
                <a:solidFill>
                  <a:srgbClr val="2D961E"/>
                </a:solidFill>
                <a:effectLst/>
                <a:latin typeface="Menlo" panose="020B0609030804020204" pitchFamily="49" charset="0"/>
              </a:rPr>
              <a:t>import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fit_r</a:t>
            </a:r>
            <a:endParaRPr lang="en-US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dirty="0">
                <a:solidFill>
                  <a:srgbClr val="2FB41D"/>
                </a:solidFill>
                <a:effectLst/>
                <a:latin typeface="Menlo" panose="020B0609030804020204" pitchFamily="49" charset="0"/>
              </a:rPr>
              <a:t>In [</a:t>
            </a:r>
            <a:r>
              <a:rPr lang="en-US" b="1" dirty="0">
                <a:solidFill>
                  <a:srgbClr val="2FE71A"/>
                </a:solidFill>
                <a:latin typeface="Menlo" panose="020B0609030804020204" pitchFamily="49" charset="0"/>
              </a:rPr>
              <a:t>3</a:t>
            </a:r>
            <a:r>
              <a:rPr lang="en-US" dirty="0">
                <a:solidFill>
                  <a:srgbClr val="2FB41D"/>
                </a:solidFill>
                <a:effectLst/>
                <a:latin typeface="Menlo" panose="020B0609030804020204" pitchFamily="49" charset="0"/>
              </a:rPr>
              <a:t>]: 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xs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iterate_f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(it=</a:t>
            </a:r>
            <a:r>
              <a:rPr lang="en-US" dirty="0">
                <a:solidFill>
                  <a:srgbClr val="2FB41D"/>
                </a:solidFill>
                <a:effectLst/>
                <a:latin typeface="Menlo" panose="020B0609030804020204" pitchFamily="49" charset="0"/>
              </a:rPr>
              <a:t>23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x0=</a:t>
            </a:r>
            <a:r>
              <a:rPr lang="en-US" dirty="0">
                <a:solidFill>
                  <a:srgbClr val="2FB41D"/>
                </a:solidFill>
                <a:effectLst/>
                <a:latin typeface="Menlo" panose="020B0609030804020204" pitchFamily="49" charset="0"/>
              </a:rPr>
              <a:t>0.3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r=</a:t>
            </a:r>
            <a:r>
              <a:rPr lang="en-US" dirty="0">
                <a:solidFill>
                  <a:srgbClr val="2FB41D"/>
                </a:solidFill>
                <a:effectLst/>
                <a:latin typeface="Menlo" panose="020B0609030804020204" pitchFamily="49" charset="0"/>
              </a:rPr>
              <a:t>3.421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br>
              <a:rPr lang="en-US" dirty="0">
                <a:solidFill>
                  <a:srgbClr val="2FB41D"/>
                </a:solidFill>
                <a:effectLst/>
                <a:latin typeface="Menlo" panose="020B0609030804020204" pitchFamily="49" charset="0"/>
              </a:rPr>
            </a:br>
            <a:r>
              <a:rPr lang="en-US" dirty="0">
                <a:solidFill>
                  <a:srgbClr val="2FB41D"/>
                </a:solidFill>
                <a:effectLst/>
                <a:latin typeface="Menlo" panose="020B0609030804020204" pitchFamily="49" charset="0"/>
              </a:rPr>
              <a:t>In [</a:t>
            </a:r>
            <a:r>
              <a:rPr lang="en-US" b="1" dirty="0">
                <a:solidFill>
                  <a:srgbClr val="2FE71A"/>
                </a:solidFill>
                <a:latin typeface="Menlo" panose="020B0609030804020204" pitchFamily="49" charset="0"/>
              </a:rPr>
              <a:t>4</a:t>
            </a:r>
            <a:r>
              <a:rPr lang="en-US" dirty="0">
                <a:solidFill>
                  <a:srgbClr val="2FB41D"/>
                </a:solidFill>
                <a:effectLst/>
                <a:latin typeface="Menlo" panose="020B0609030804020204" pitchFamily="49" charset="0"/>
              </a:rPr>
              <a:t>]: 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fit_r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xs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US" dirty="0">
                <a:solidFill>
                  <a:srgbClr val="B42419"/>
                </a:solidFill>
                <a:effectLst/>
                <a:latin typeface="Menlo" panose="020B0609030804020204" pitchFamily="49" charset="0"/>
              </a:rPr>
              <a:t>Out[</a:t>
            </a:r>
            <a:r>
              <a:rPr lang="en-US" b="1" dirty="0">
                <a:solidFill>
                  <a:srgbClr val="FC2118"/>
                </a:solidFill>
                <a:latin typeface="Menlo" panose="020B0609030804020204" pitchFamily="49" charset="0"/>
              </a:rPr>
              <a:t>4</a:t>
            </a:r>
            <a:r>
              <a:rPr lang="en-US" dirty="0">
                <a:solidFill>
                  <a:srgbClr val="B42419"/>
                </a:solidFill>
                <a:effectLst/>
                <a:latin typeface="Menlo" panose="020B0609030804020204" pitchFamily="49" charset="0"/>
              </a:rPr>
              <a:t>]: 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3.4210000000000003</a:t>
            </a:r>
          </a:p>
        </p:txBody>
      </p:sp>
    </p:spTree>
    <p:extLst>
      <p:ext uri="{BB962C8B-B14F-4D97-AF65-F5344CB8AC3E}">
        <p14:creationId xmlns:p14="http://schemas.microsoft.com/office/powerpoint/2010/main" val="12069699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Hands-on!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80B0981-2C87-9AA3-39A9-191599CBFE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CH" dirty="0">
                <a:cs typeface="Consolas" panose="020B0609020204030204" pitchFamily="49" charset="0"/>
              </a:rPr>
              <a:t>Write a test for the function </a:t>
            </a:r>
            <a:r>
              <a:rPr lang="en-CH" sz="2000" dirty="0">
                <a:latin typeface="Consolas" panose="020B0609020204030204" pitchFamily="49" charset="0"/>
                <a:cs typeface="Consolas" panose="020B0609020204030204" pitchFamily="49" charset="0"/>
              </a:rPr>
              <a:t>fit_r</a:t>
            </a:r>
            <a:r>
              <a:rPr lang="en-CH" dirty="0">
                <a:cs typeface="Consolas" panose="020B0609020204030204" pitchFamily="49" charset="0"/>
              </a:rPr>
              <a:t> using the parameters recovery method</a:t>
            </a:r>
          </a:p>
          <a:p>
            <a:pPr lvl="1"/>
            <a:r>
              <a:rPr lang="en-CH" dirty="0">
                <a:cs typeface="Consolas" panose="020B0609020204030204" pitchFamily="49" charset="0"/>
              </a:rPr>
              <a:t>The test should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CH" dirty="0">
                <a:cs typeface="Consolas" panose="020B0609020204030204" pitchFamily="49" charset="0"/>
              </a:rPr>
              <a:t>Set a initial value for </a:t>
            </a:r>
            <a:r>
              <a:rPr lang="en-CH" dirty="0">
                <a:latin typeface="Consolas" panose="020B0609020204030204" pitchFamily="49" charset="0"/>
                <a:cs typeface="Consolas" panose="020B0609020204030204" pitchFamily="49" charset="0"/>
              </a:rPr>
              <a:t>x0</a:t>
            </a:r>
            <a:r>
              <a:rPr lang="en-CH" dirty="0">
                <a:cs typeface="Consolas" panose="020B0609020204030204" pitchFamily="49" charset="0"/>
              </a:rPr>
              <a:t> and </a:t>
            </a:r>
            <a:r>
              <a:rPr lang="en-CH" dirty="0">
                <a:latin typeface="Consolas" panose="020B0609020204030204" pitchFamily="49" charset="0"/>
                <a:cs typeface="Consolas" panose="020B0609020204030204" pitchFamily="49" charset="0"/>
              </a:rPr>
              <a:t>r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CH" dirty="0">
                <a:cs typeface="Consolas" panose="020B0609020204030204" pitchFamily="49" charset="0"/>
              </a:rPr>
              <a:t>Use </a:t>
            </a:r>
            <a:r>
              <a:rPr lang="en-CH" dirty="0">
                <a:latin typeface="Consolas" panose="020B0609020204030204" pitchFamily="49" charset="0"/>
                <a:cs typeface="Consolas" panose="020B0609020204030204" pitchFamily="49" charset="0"/>
              </a:rPr>
              <a:t>iterate_f</a:t>
            </a:r>
            <a:r>
              <a:rPr lang="en-CH" dirty="0">
                <a:cs typeface="Consolas" panose="020B0609020204030204" pitchFamily="49" charset="0"/>
              </a:rPr>
              <a:t> to generate a </a:t>
            </a:r>
            <a:r>
              <a:rPr lang="en-CH" dirty="0"/>
              <a:t>population trajectory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CH" dirty="0">
                <a:cs typeface="Consolas" panose="020B0609020204030204" pitchFamily="49" charset="0"/>
              </a:rPr>
              <a:t>Pass the population trajectory to </a:t>
            </a:r>
            <a:r>
              <a:rPr lang="en-CH" dirty="0">
                <a:latin typeface="Consolas" panose="020B0609020204030204" pitchFamily="49" charset="0"/>
                <a:cs typeface="Consolas" panose="020B0609020204030204" pitchFamily="49" charset="0"/>
              </a:rPr>
              <a:t>fit_r</a:t>
            </a:r>
            <a:r>
              <a:rPr lang="en-CH" dirty="0">
                <a:cs typeface="Consolas" panose="020B0609020204030204" pitchFamily="49" charset="0"/>
              </a:rPr>
              <a:t> and collect the result parameters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CH" dirty="0">
                <a:cs typeface="Consolas" panose="020B0609020204030204" pitchFamily="49" charset="0"/>
              </a:rPr>
              <a:t>Check that the fitted </a:t>
            </a:r>
            <a:r>
              <a:rPr lang="en-CH" dirty="0">
                <a:latin typeface="Consolas" panose="020B0609020204030204" pitchFamily="49" charset="0"/>
                <a:cs typeface="Consolas" panose="020B0609020204030204" pitchFamily="49" charset="0"/>
              </a:rPr>
              <a:t>r</a:t>
            </a:r>
            <a:r>
              <a:rPr lang="en-CH" dirty="0">
                <a:cs typeface="Consolas" panose="020B0609020204030204" pitchFamily="49" charset="0"/>
              </a:rPr>
              <a:t> is close enough to the original </a:t>
            </a:r>
            <a:r>
              <a:rPr lang="en-CH" dirty="0">
                <a:latin typeface="Consolas" panose="020B0609020204030204" pitchFamily="49" charset="0"/>
                <a:cs typeface="Consolas" panose="020B0609020204030204" pitchFamily="49" charset="0"/>
              </a:rPr>
              <a:t>r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2023, CC BY-SA 4.0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FC1100-0F29-412E-1D73-36A6D9B42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10C0E68-7AC2-DD4C-BE07-D1DA700766ED}"/>
              </a:ext>
            </a:extLst>
          </p:cNvPr>
          <p:cNvSpPr/>
          <p:nvPr/>
        </p:nvSpPr>
        <p:spPr>
          <a:xfrm>
            <a:off x="152400" y="136524"/>
            <a:ext cx="11848256" cy="6584951"/>
          </a:xfrm>
          <a:prstGeom prst="rect">
            <a:avLst/>
          </a:prstGeom>
          <a:noFill/>
          <a:ln w="165100">
            <a:solidFill>
              <a:srgbClr val="00B05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6BC0735-A6C0-F7A7-16C5-C36046F7E2E2}"/>
              </a:ext>
            </a:extLst>
          </p:cNvPr>
          <p:cNvSpPr txBox="1"/>
          <p:nvPr/>
        </p:nvSpPr>
        <p:spPr>
          <a:xfrm>
            <a:off x="2692152" y="4179686"/>
            <a:ext cx="6768752" cy="175432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FB41D"/>
                </a:solidFill>
                <a:effectLst/>
                <a:latin typeface="Menlo" panose="020B0609030804020204" pitchFamily="49" charset="0"/>
              </a:rPr>
              <a:t>In [</a:t>
            </a:r>
            <a:r>
              <a:rPr lang="en-US" b="1" dirty="0">
                <a:solidFill>
                  <a:srgbClr val="2FE71A"/>
                </a:solidFill>
                <a:latin typeface="Menlo" panose="020B0609030804020204" pitchFamily="49" charset="0"/>
              </a:rPr>
              <a:t>1</a:t>
            </a:r>
            <a:r>
              <a:rPr lang="en-US" dirty="0">
                <a:solidFill>
                  <a:srgbClr val="2FB41D"/>
                </a:solidFill>
                <a:effectLst/>
                <a:latin typeface="Menlo" panose="020B0609030804020204" pitchFamily="49" charset="0"/>
              </a:rPr>
              <a:t>]: </a:t>
            </a:r>
            <a:r>
              <a:rPr lang="en-US" b="1" dirty="0">
                <a:solidFill>
                  <a:srgbClr val="2D961E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1" dirty="0">
                <a:solidFill>
                  <a:srgbClr val="400BD9"/>
                </a:solidFill>
                <a:effectLst/>
                <a:latin typeface="Menlo" panose="020B0609030804020204" pitchFamily="49" charset="0"/>
              </a:rPr>
              <a:t>logistic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1" dirty="0">
                <a:solidFill>
                  <a:srgbClr val="2D961E"/>
                </a:solidFill>
                <a:effectLst/>
                <a:latin typeface="Menlo" panose="020B0609030804020204" pitchFamily="49" charset="0"/>
              </a:rPr>
              <a:t>import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iterate_f</a:t>
            </a:r>
            <a:endParaRPr lang="en-US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dirty="0">
                <a:solidFill>
                  <a:srgbClr val="2FB41D"/>
                </a:solidFill>
                <a:effectLst/>
                <a:latin typeface="Menlo" panose="020B0609030804020204" pitchFamily="49" charset="0"/>
              </a:rPr>
              <a:t>In [</a:t>
            </a:r>
            <a:r>
              <a:rPr lang="en-US" b="1" dirty="0">
                <a:solidFill>
                  <a:srgbClr val="2FE71A"/>
                </a:solidFill>
                <a:latin typeface="Menlo" panose="020B0609030804020204" pitchFamily="49" charset="0"/>
              </a:rPr>
              <a:t>2</a:t>
            </a:r>
            <a:r>
              <a:rPr lang="en-US" dirty="0">
                <a:solidFill>
                  <a:srgbClr val="2FB41D"/>
                </a:solidFill>
                <a:effectLst/>
                <a:latin typeface="Menlo" panose="020B0609030804020204" pitchFamily="49" charset="0"/>
              </a:rPr>
              <a:t>]: </a:t>
            </a:r>
            <a:r>
              <a:rPr lang="en-US" b="1" dirty="0">
                <a:solidFill>
                  <a:srgbClr val="2D961E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1" dirty="0" err="1">
                <a:solidFill>
                  <a:srgbClr val="400BD9"/>
                </a:solidFill>
                <a:effectLst/>
                <a:latin typeface="Menlo" panose="020B0609030804020204" pitchFamily="49" charset="0"/>
              </a:rPr>
              <a:t>logistic_fit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1" dirty="0">
                <a:solidFill>
                  <a:srgbClr val="2D961E"/>
                </a:solidFill>
                <a:effectLst/>
                <a:latin typeface="Menlo" panose="020B0609030804020204" pitchFamily="49" charset="0"/>
              </a:rPr>
              <a:t>import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fit_r</a:t>
            </a:r>
            <a:endParaRPr lang="en-US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dirty="0">
                <a:solidFill>
                  <a:srgbClr val="2FB41D"/>
                </a:solidFill>
                <a:effectLst/>
                <a:latin typeface="Menlo" panose="020B0609030804020204" pitchFamily="49" charset="0"/>
              </a:rPr>
              <a:t>In [</a:t>
            </a:r>
            <a:r>
              <a:rPr lang="en-US" b="1" dirty="0">
                <a:solidFill>
                  <a:srgbClr val="2FE71A"/>
                </a:solidFill>
                <a:latin typeface="Menlo" panose="020B0609030804020204" pitchFamily="49" charset="0"/>
              </a:rPr>
              <a:t>3</a:t>
            </a:r>
            <a:r>
              <a:rPr lang="en-US" dirty="0">
                <a:solidFill>
                  <a:srgbClr val="2FB41D"/>
                </a:solidFill>
                <a:effectLst/>
                <a:latin typeface="Menlo" panose="020B0609030804020204" pitchFamily="49" charset="0"/>
              </a:rPr>
              <a:t>]: 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xs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iterate_f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(it=</a:t>
            </a:r>
            <a:r>
              <a:rPr lang="en-US" dirty="0">
                <a:solidFill>
                  <a:srgbClr val="2FB41D"/>
                </a:solidFill>
                <a:effectLst/>
                <a:latin typeface="Menlo" panose="020B0609030804020204" pitchFamily="49" charset="0"/>
              </a:rPr>
              <a:t>23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x0=</a:t>
            </a:r>
            <a:r>
              <a:rPr lang="en-US" dirty="0">
                <a:solidFill>
                  <a:srgbClr val="2FB41D"/>
                </a:solidFill>
                <a:effectLst/>
                <a:latin typeface="Menlo" panose="020B0609030804020204" pitchFamily="49" charset="0"/>
              </a:rPr>
              <a:t>0.3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r=</a:t>
            </a:r>
            <a:r>
              <a:rPr lang="en-US" dirty="0">
                <a:solidFill>
                  <a:srgbClr val="2FB41D"/>
                </a:solidFill>
                <a:effectLst/>
                <a:latin typeface="Menlo" panose="020B0609030804020204" pitchFamily="49" charset="0"/>
              </a:rPr>
              <a:t>3.421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br>
              <a:rPr lang="en-US" dirty="0">
                <a:solidFill>
                  <a:srgbClr val="2FB41D"/>
                </a:solidFill>
                <a:effectLst/>
                <a:latin typeface="Menlo" panose="020B0609030804020204" pitchFamily="49" charset="0"/>
              </a:rPr>
            </a:br>
            <a:r>
              <a:rPr lang="en-US" dirty="0">
                <a:solidFill>
                  <a:srgbClr val="2FB41D"/>
                </a:solidFill>
                <a:effectLst/>
                <a:latin typeface="Menlo" panose="020B0609030804020204" pitchFamily="49" charset="0"/>
              </a:rPr>
              <a:t>In [</a:t>
            </a:r>
            <a:r>
              <a:rPr lang="en-US" b="1" dirty="0">
                <a:solidFill>
                  <a:srgbClr val="2FE71A"/>
                </a:solidFill>
                <a:latin typeface="Menlo" panose="020B0609030804020204" pitchFamily="49" charset="0"/>
              </a:rPr>
              <a:t>4</a:t>
            </a:r>
            <a:r>
              <a:rPr lang="en-US" dirty="0">
                <a:solidFill>
                  <a:srgbClr val="2FB41D"/>
                </a:solidFill>
                <a:effectLst/>
                <a:latin typeface="Menlo" panose="020B0609030804020204" pitchFamily="49" charset="0"/>
              </a:rPr>
              <a:t>]: 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fit_r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xs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US" dirty="0">
                <a:solidFill>
                  <a:srgbClr val="B42419"/>
                </a:solidFill>
                <a:effectLst/>
                <a:latin typeface="Menlo" panose="020B0609030804020204" pitchFamily="49" charset="0"/>
              </a:rPr>
              <a:t>Out[</a:t>
            </a:r>
            <a:r>
              <a:rPr lang="en-US" b="1" dirty="0">
                <a:solidFill>
                  <a:srgbClr val="FC2118"/>
                </a:solidFill>
                <a:latin typeface="Menlo" panose="020B0609030804020204" pitchFamily="49" charset="0"/>
              </a:rPr>
              <a:t>4</a:t>
            </a:r>
            <a:r>
              <a:rPr lang="en-US" dirty="0">
                <a:solidFill>
                  <a:srgbClr val="B42419"/>
                </a:solidFill>
                <a:effectLst/>
                <a:latin typeface="Menlo" panose="020B0609030804020204" pitchFamily="49" charset="0"/>
              </a:rPr>
              <a:t>]: 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3.4210000000000003</a:t>
            </a:r>
          </a:p>
        </p:txBody>
      </p:sp>
    </p:spTree>
    <p:extLst>
      <p:ext uri="{BB962C8B-B14F-4D97-AF65-F5344CB8AC3E}">
        <p14:creationId xmlns:p14="http://schemas.microsoft.com/office/powerpoint/2010/main" val="33091939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98DF7-5638-9045-BD48-E426C9388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Randomness in 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8E4B5F-912F-5243-875B-22AD058AD6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U</a:t>
            </a:r>
            <a:r>
              <a:rPr lang="en-DE" dirty="0"/>
              <a:t>sing randomness in testing can be useful</a:t>
            </a:r>
          </a:p>
          <a:p>
            <a:pPr lvl="1"/>
            <a:r>
              <a:rPr lang="en-GB" dirty="0"/>
              <a:t>To check that the code is stable and works correctly in many different cases</a:t>
            </a:r>
          </a:p>
          <a:p>
            <a:pPr lvl="1"/>
            <a:r>
              <a:rPr lang="en-US" dirty="0"/>
              <a:t>To</a:t>
            </a:r>
            <a:r>
              <a:rPr lang="en-DE"/>
              <a:t> find </a:t>
            </a:r>
            <a:r>
              <a:rPr lang="en-DE" dirty="0"/>
              <a:t>corner cases or numerical problems</a:t>
            </a:r>
          </a:p>
          <a:p>
            <a:pPr lvl="1"/>
            <a:endParaRPr lang="en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BFEB4-E600-9048-875D-D20F2AC618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/>
              <a:t>August 2023,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EDE482-0C99-974F-9192-67416059F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48BD5F-0B95-5AC4-E29C-575198934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34</a:t>
            </a:fld>
            <a:endParaRPr lang="en-US"/>
          </a:p>
        </p:txBody>
      </p:sp>
      <p:pic>
        <p:nvPicPr>
          <p:cNvPr id="9" name="Picture 8" descr="A picture containing text&#10;&#10;Description automatically generated">
            <a:extLst>
              <a:ext uri="{FF2B5EF4-FFF2-40B4-BE49-F238E27FC236}">
                <a16:creationId xmlns:a16="http://schemas.microsoft.com/office/drawing/2014/main" id="{3C29BDAC-7B06-A38C-7914-53A8ECBD6A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6940" y="3341089"/>
            <a:ext cx="2625840" cy="262584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152E276-53DE-3B3E-0898-854AFA4E9F25}"/>
              </a:ext>
            </a:extLst>
          </p:cNvPr>
          <p:cNvSpPr txBox="1"/>
          <p:nvPr/>
        </p:nvSpPr>
        <p:spPr>
          <a:xfrm>
            <a:off x="579220" y="3068960"/>
            <a:ext cx="8148740" cy="31700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GB" sz="2000" b="0" dirty="0">
                <a:solidFill>
                  <a:srgbClr val="00B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en-GB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sz="2000" b="0" dirty="0" err="1">
                <a:solidFill>
                  <a:srgbClr val="00B0F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test_logistic_fit_randomized</a:t>
            </a:r>
            <a:r>
              <a:rPr lang="en-GB" sz="2000" b="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():</a:t>
            </a:r>
          </a:p>
          <a:p>
            <a:r>
              <a:rPr lang="en-GB" sz="2000" b="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GB" sz="2000" b="0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random_state</a:t>
            </a:r>
            <a:r>
              <a:rPr lang="en-GB" sz="2000" b="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GB" sz="2000" b="0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np.random.RandomState</a:t>
            </a:r>
            <a:r>
              <a:rPr lang="en-GB" sz="2000" b="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(SEED)</a:t>
            </a:r>
          </a:p>
          <a:p>
            <a:r>
              <a:rPr lang="en-GB" sz="2000" b="0" dirty="0">
                <a:solidFill>
                  <a:srgbClr val="C586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	for</a:t>
            </a:r>
            <a:r>
              <a:rPr lang="en-GB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sz="2000" b="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GB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sz="2000" b="0" dirty="0">
                <a:solidFill>
                  <a:srgbClr val="C586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</a:t>
            </a:r>
            <a:r>
              <a:rPr lang="en-GB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sz="2000" b="0" dirty="0">
                <a:solidFill>
                  <a:srgbClr val="00B0F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range</a:t>
            </a:r>
            <a:r>
              <a:rPr lang="en-GB" sz="2000" b="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2000" b="1" dirty="0"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100</a:t>
            </a:r>
            <a:r>
              <a:rPr lang="en-GB" sz="2000" b="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):</a:t>
            </a:r>
          </a:p>
          <a:p>
            <a:r>
              <a:rPr lang="en-GB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GB" sz="2000" b="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x0 = </a:t>
            </a:r>
            <a:r>
              <a:rPr lang="en-GB" sz="2000" b="0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random_state.uniform</a:t>
            </a:r>
            <a:r>
              <a:rPr lang="en-GB" sz="2000" b="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2000" b="1" dirty="0"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0.0001</a:t>
            </a:r>
            <a:r>
              <a:rPr lang="en-GB" sz="2000" b="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GB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sz="2000" b="1" dirty="0"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0.9999</a:t>
            </a:r>
            <a:r>
              <a:rPr lang="en-GB" sz="2000" b="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GB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GB" sz="2000" b="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 = </a:t>
            </a:r>
            <a:r>
              <a:rPr lang="en-GB" sz="2000" b="0" dirty="0">
                <a:solidFill>
                  <a:srgbClr val="00B0F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round</a:t>
            </a:r>
            <a:r>
              <a:rPr lang="en-GB" sz="2000" b="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2000" b="0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random_state.uniform</a:t>
            </a:r>
            <a:r>
              <a:rPr lang="en-GB" sz="2000" b="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2000" b="1" dirty="0"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0.001</a:t>
            </a:r>
            <a:r>
              <a:rPr lang="en-GB" sz="2000" b="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GB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sz="2000" b="1" dirty="0"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3.999</a:t>
            </a:r>
            <a:r>
              <a:rPr lang="en-GB" sz="2000" b="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),</a:t>
            </a:r>
            <a:r>
              <a:rPr lang="en-GB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GB" sz="2000" b="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GB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</a:p>
          <a:p>
            <a:r>
              <a:rPr lang="en-GB" sz="2000" dirty="0">
                <a:solidFill>
                  <a:srgbClr val="CCCC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GB" sz="2000" b="0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xs</a:t>
            </a:r>
            <a:r>
              <a:rPr lang="en-GB" sz="2000" b="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GB" sz="2000" b="0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iterate_f</a:t>
            </a:r>
            <a:r>
              <a:rPr lang="en-GB" sz="2000" b="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2000" b="0" dirty="0">
                <a:solidFill>
                  <a:srgbClr val="92D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it</a:t>
            </a:r>
            <a:r>
              <a:rPr lang="en-GB" sz="2000" b="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GB" sz="2000" b="1" dirty="0"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17</a:t>
            </a:r>
            <a:r>
              <a:rPr lang="en-GB" sz="2000" b="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GB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sz="2000" b="0" dirty="0">
                <a:solidFill>
                  <a:srgbClr val="92D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x0</a:t>
            </a:r>
            <a:r>
              <a:rPr lang="en-GB" sz="2000" b="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=x0,</a:t>
            </a:r>
            <a:r>
              <a:rPr lang="en-GB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sz="2000" b="0" dirty="0">
                <a:solidFill>
                  <a:srgbClr val="92D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</a:t>
            </a:r>
            <a:r>
              <a:rPr lang="en-GB" sz="2000" b="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=r)</a:t>
            </a:r>
          </a:p>
          <a:p>
            <a:r>
              <a:rPr lang="en-GB" sz="2000" dirty="0">
                <a:solidFill>
                  <a:srgbClr val="CCCC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GB" sz="2000" b="0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recovered_r</a:t>
            </a:r>
            <a:r>
              <a:rPr lang="en-GB" sz="2000" b="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GB" sz="2000" b="0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fit_r</a:t>
            </a:r>
            <a:r>
              <a:rPr lang="en-GB" sz="2000" b="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2000" b="0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xs</a:t>
            </a:r>
            <a:r>
              <a:rPr lang="en-GB" sz="2000" b="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br>
              <a:rPr lang="en-GB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2000" b="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GB" sz="2000" b="0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assert_allclose</a:t>
            </a:r>
            <a:r>
              <a:rPr lang="en-GB" sz="2000" b="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(r, </a:t>
            </a:r>
            <a:r>
              <a:rPr lang="en-GB" sz="2000" b="0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recovered_r</a:t>
            </a:r>
            <a:r>
              <a:rPr lang="en-GB" sz="2000" b="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sz="2000" b="0" dirty="0" err="1">
                <a:solidFill>
                  <a:srgbClr val="92D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atol</a:t>
            </a:r>
            <a:r>
              <a:rPr lang="en-GB" sz="2000" b="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GB" sz="2000" b="1" dirty="0"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1e-3</a:t>
            </a:r>
            <a:r>
              <a:rPr lang="en-GB" sz="2000" b="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0692937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98DF7-5638-9045-BD48-E426C9388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Random Seeds and Reproducibility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8E4B5F-912F-5243-875B-22AD058AD6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DE" dirty="0"/>
              <a:t>When running tests that involve radomness and some test doesn’t pass it is vital to be able to reproduce that test exactly!</a:t>
            </a:r>
          </a:p>
          <a:p>
            <a:r>
              <a:rPr lang="en-DE" dirty="0"/>
              <a:t>Computers produce pseudo-random numbers: setting a seed resets the basis for the random number generator</a:t>
            </a:r>
          </a:p>
          <a:p>
            <a:r>
              <a:rPr lang="en-DE" dirty="0"/>
              <a:t>This is essential for reproducibility</a:t>
            </a:r>
          </a:p>
          <a:p>
            <a:r>
              <a:rPr lang="en-GB" dirty="0"/>
              <a:t>A</a:t>
            </a:r>
            <a:r>
              <a:rPr lang="en-DE" dirty="0"/>
              <a:t>t a minimum, you should manually set the seed </a:t>
            </a:r>
            <a:r>
              <a:rPr lang="en-DE"/>
              <a:t>for </a:t>
            </a:r>
            <a:r>
              <a:rPr lang="en-US" dirty="0"/>
              <a:t>each of </a:t>
            </a:r>
            <a:r>
              <a:rPr lang="en-DE"/>
              <a:t>your random test</a:t>
            </a:r>
            <a:r>
              <a:rPr lang="en-US" dirty="0"/>
              <a:t>s</a:t>
            </a:r>
            <a:endParaRPr lang="en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BFEB4-E600-9048-875D-D20F2AC618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/>
              <a:t>August 2023,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EDE482-0C99-974F-9192-67416059F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3E255F-F5D9-744B-9D99-5CA2F4AA59DD}"/>
              </a:ext>
            </a:extLst>
          </p:cNvPr>
          <p:cNvSpPr txBox="1"/>
          <p:nvPr/>
        </p:nvSpPr>
        <p:spPr>
          <a:xfrm>
            <a:off x="3287688" y="4864486"/>
            <a:ext cx="5503430" cy="92333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SEED </a:t>
            </a:r>
            <a:r>
              <a:rPr lang="en-GB" dirty="0">
                <a:solidFill>
                  <a:srgbClr val="33333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b="1" dirty="0">
                <a:solidFill>
                  <a:srgbClr val="0000D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42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CH" dirty="0">
                <a:latin typeface="Consolas" panose="020B0609020204030204" pitchFamily="49" charset="0"/>
                <a:cs typeface="Consolas" panose="020B0609020204030204" pitchFamily="49" charset="0"/>
              </a:rPr>
              <a:t>random_state = np.random.RandomState(SEED)</a:t>
            </a:r>
          </a:p>
          <a:p>
            <a:r>
              <a:rPr lang="en-CH" dirty="0">
                <a:latin typeface="Consolas" panose="020B0609020204030204" pitchFamily="49" charset="0"/>
                <a:cs typeface="Consolas" panose="020B0609020204030204" pitchFamily="49" charset="0"/>
              </a:rPr>
              <a:t>random_state.rand()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26A5FA-83DE-A6D2-C1A7-65EE44C8D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6867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5DAB49-561F-024B-AF4C-BA8A10C46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Hands On!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4DEA4B-4889-794D-92F4-077D71E700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731520" lvl="1" indent="-457200">
              <a:buFont typeface="+mj-lt"/>
              <a:buAutoNum type="alphaLcParenR"/>
            </a:pPr>
            <a:r>
              <a:rPr lang="en-GB" dirty="0"/>
              <a:t>Write a randomized test that checks that for </a:t>
            </a:r>
            <a:r>
              <a:rPr lang="en-US" dirty="0"/>
              <a:t>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r=1.5,</a:t>
            </a:r>
            <a:r>
              <a:rPr lang="en-US" dirty="0"/>
              <a:t> for any random starting point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x0,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the logistic equation converges </a:t>
            </a:r>
            <a:r>
              <a:rPr lang="en-US" dirty="0"/>
              <a:t>to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1/3</a:t>
            </a:r>
            <a:r>
              <a:rPr lang="en-US" dirty="0"/>
              <a:t> </a:t>
            </a:r>
          </a:p>
          <a:p>
            <a:pPr marL="1188720" lvl="2" indent="-457200"/>
            <a:r>
              <a:rPr lang="en-US" dirty="0"/>
              <a:t>Write a for loop of 100 iterations, in each iteration create a random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x0</a:t>
            </a:r>
          </a:p>
          <a:p>
            <a:pPr marL="1188720" lvl="2" indent="-457200"/>
            <a:r>
              <a:rPr lang="en-US" dirty="0"/>
              <a:t>For each value of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x0</a:t>
            </a:r>
            <a:r>
              <a:rPr lang="en-US" dirty="0"/>
              <a:t>, test that after many iterations in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iterate_f</a:t>
            </a:r>
            <a:r>
              <a:rPr lang="en-US" dirty="0"/>
              <a:t>  the value of x is equal to 1/3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B552E7-3766-9546-8268-91FA684991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/>
              <a:t>August 2023,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E7166C-2C8A-1048-8FB2-2D9870472E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190790-D7EF-131A-F354-FC15B852D1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EAB3251-A879-96B7-9EE6-5C83DC24A9FE}"/>
              </a:ext>
            </a:extLst>
          </p:cNvPr>
          <p:cNvSpPr/>
          <p:nvPr/>
        </p:nvSpPr>
        <p:spPr>
          <a:xfrm>
            <a:off x="152400" y="136524"/>
            <a:ext cx="11848256" cy="6584951"/>
          </a:xfrm>
          <a:prstGeom prst="rect">
            <a:avLst/>
          </a:prstGeom>
          <a:noFill/>
          <a:ln w="165100">
            <a:solidFill>
              <a:srgbClr val="00B05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335648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EF265-BE39-9143-ACA3-F64DC2A5DE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 </a:t>
            </a:r>
            <a:r>
              <a:rPr lang="en-DE"/>
              <a:t>Pytest Solution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26FFFB-9D64-EE4D-A985-F51537481E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</a:t>
            </a:r>
            <a:r>
              <a:rPr lang="en-DE"/>
              <a:t>on-scientific </a:t>
            </a:r>
            <a:r>
              <a:rPr lang="en-DE" dirty="0"/>
              <a:t>coding uses random testing </a:t>
            </a:r>
            <a:r>
              <a:rPr lang="en-DE"/>
              <a:t>more rarely</a:t>
            </a:r>
            <a:r>
              <a:rPr lang="en-US" dirty="0"/>
              <a:t>, so there is no helper tools for that in pytest</a:t>
            </a:r>
            <a:endParaRPr lang="en-DE" dirty="0"/>
          </a:p>
          <a:p>
            <a:r>
              <a:rPr lang="en-US" dirty="0"/>
              <a:t>However, </a:t>
            </a:r>
            <a:r>
              <a:rPr lang="en-US" dirty="0" err="1"/>
              <a:t>i</a:t>
            </a:r>
            <a:r>
              <a:rPr lang="en-DE"/>
              <a:t>n scientific coding</a:t>
            </a:r>
            <a:r>
              <a:rPr lang="en-US" dirty="0"/>
              <a:t> it is quite common</a:t>
            </a:r>
            <a:endParaRPr lang="en-DE" dirty="0"/>
          </a:p>
          <a:p>
            <a:r>
              <a:rPr lang="en-DE" dirty="0"/>
              <a:t>What do we want?</a:t>
            </a:r>
          </a:p>
          <a:p>
            <a:pPr lvl="1"/>
            <a:r>
              <a:rPr lang="en-DE" dirty="0"/>
              <a:t>For each (random) test there should be a seed</a:t>
            </a:r>
          </a:p>
          <a:p>
            <a:pPr lvl="1"/>
            <a:r>
              <a:rPr lang="en-DE" dirty="0"/>
              <a:t>For each run of the test, the seed should be different</a:t>
            </a:r>
          </a:p>
          <a:p>
            <a:pPr lvl="1"/>
            <a:r>
              <a:rPr lang="en-GB" dirty="0"/>
              <a:t>T</a:t>
            </a:r>
            <a:r>
              <a:rPr lang="en-DE" dirty="0"/>
              <a:t>hat seed should be printed with the test result</a:t>
            </a:r>
          </a:p>
          <a:p>
            <a:pPr lvl="1"/>
            <a:r>
              <a:rPr lang="en-GB" dirty="0"/>
              <a:t>I</a:t>
            </a:r>
            <a:r>
              <a:rPr lang="en-DE" dirty="0"/>
              <a:t>t needs to be possible to explicitely run the test again with that seed!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EA0052-A922-3C42-A831-D015ED172E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/>
              <a:t>August 2023,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2DA3B7-CEDF-984B-A832-8462FC4C75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ED3936-B68C-D3E5-63AC-2D34558BD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3867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98DF7-5638-9045-BD48-E426C9388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Fixtures (minimal solution)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8E4B5F-912F-5243-875B-22AD058AD6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DE" dirty="0"/>
              <a:t>Fixtures are functions that are run before the tests </a:t>
            </a:r>
            <a:r>
              <a:rPr lang="en-DE"/>
              <a:t>are executed</a:t>
            </a:r>
            <a:endParaRPr lang="en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BFEB4-E600-9048-875D-D20F2AC618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/>
              <a:t>August 2023,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EDE482-0C99-974F-9192-67416059F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A5F193-1C7A-9F7D-762C-73AB4586D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1C5DE2-1B21-D540-9A4E-7F245A136CC9}"/>
              </a:ext>
            </a:extLst>
          </p:cNvPr>
          <p:cNvSpPr txBox="1"/>
          <p:nvPr/>
        </p:nvSpPr>
        <p:spPr>
          <a:xfrm>
            <a:off x="1127448" y="2206645"/>
            <a:ext cx="6482952" cy="39703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1800" b="1" noProof="1">
                <a:solidFill>
                  <a:srgbClr val="0088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import</a:t>
            </a:r>
            <a:r>
              <a:rPr lang="en-GB" sz="1800" noProof="1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sz="1800" b="1" noProof="1">
                <a:solidFill>
                  <a:srgbClr val="0E84B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numpy</a:t>
            </a:r>
            <a:r>
              <a:rPr lang="en-GB" sz="1800" noProof="1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sz="1800" b="1" noProof="1">
                <a:solidFill>
                  <a:srgbClr val="0088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as</a:t>
            </a:r>
            <a:r>
              <a:rPr lang="en-GB" sz="1800" noProof="1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sz="1800" b="1" noProof="1">
                <a:solidFill>
                  <a:srgbClr val="0E84B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np</a:t>
            </a:r>
            <a:r>
              <a:rPr lang="en-GB" sz="1800" noProof="1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GB" sz="1800" b="1" noProof="1">
                <a:solidFill>
                  <a:srgbClr val="0088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import</a:t>
            </a:r>
            <a:r>
              <a:rPr lang="en-GB" sz="1800" noProof="1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sz="1800" b="1" noProof="1">
                <a:solidFill>
                  <a:srgbClr val="0E84B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pytest</a:t>
            </a:r>
            <a:r>
              <a:rPr lang="en-GB" sz="1800" noProof="1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endParaRPr lang="en-GB" sz="1800" noProof="1">
              <a:solidFill>
                <a:srgbClr val="888888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GB" sz="1800" noProof="1">
                <a:solidFill>
                  <a:srgbClr val="88888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set the random seed for once here</a:t>
            </a:r>
            <a:r>
              <a:rPr lang="en-GB" sz="1800" noProof="1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GB" sz="1800" noProof="1">
                <a:latin typeface="Consolas" panose="020B0609020204030204" pitchFamily="49" charset="0"/>
                <a:cs typeface="Consolas" panose="020B0609020204030204" pitchFamily="49" charset="0"/>
              </a:rPr>
              <a:t>SEED </a:t>
            </a:r>
            <a:r>
              <a:rPr lang="en-GB" sz="1800" noProof="1">
                <a:solidFill>
                  <a:srgbClr val="33333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GB" sz="1800" noProof="1">
                <a:latin typeface="Consolas" panose="020B0609020204030204" pitchFamily="49" charset="0"/>
                <a:cs typeface="Consolas" panose="020B0609020204030204" pitchFamily="49" charset="0"/>
              </a:rPr>
              <a:t> np</a:t>
            </a:r>
            <a:r>
              <a:rPr lang="en-GB" sz="1800" noProof="1">
                <a:solidFill>
                  <a:srgbClr val="33333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GB" sz="1800" noProof="1">
                <a:latin typeface="Consolas" panose="020B0609020204030204" pitchFamily="49" charset="0"/>
                <a:cs typeface="Consolas" panose="020B0609020204030204" pitchFamily="49" charset="0"/>
              </a:rPr>
              <a:t>random</a:t>
            </a:r>
            <a:r>
              <a:rPr lang="en-GB" sz="1800" noProof="1">
                <a:solidFill>
                  <a:srgbClr val="33333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GB" sz="1800" noProof="1">
                <a:latin typeface="Consolas" panose="020B0609020204030204" pitchFamily="49" charset="0"/>
                <a:cs typeface="Consolas" panose="020B0609020204030204" pitchFamily="49" charset="0"/>
              </a:rPr>
              <a:t>randint(</a:t>
            </a:r>
            <a:r>
              <a:rPr lang="en-GB" sz="1800" b="1" noProof="1">
                <a:solidFill>
                  <a:srgbClr val="0000D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GB" sz="1800" noProof="1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sz="1800" b="1" noProof="1">
                <a:solidFill>
                  <a:srgbClr val="0000D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GB" sz="1800" noProof="1">
                <a:solidFill>
                  <a:srgbClr val="33333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**</a:t>
            </a:r>
            <a:r>
              <a:rPr lang="en-GB" sz="1800" b="1" noProof="1">
                <a:solidFill>
                  <a:srgbClr val="0000D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31</a:t>
            </a:r>
            <a:r>
              <a:rPr lang="en-GB" sz="1800" noProof="1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GB" sz="1800" b="1" noProof="1">
              <a:solidFill>
                <a:srgbClr val="55555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GB" sz="1800" b="1" noProof="1">
                <a:solidFill>
                  <a:srgbClr val="5555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@pytest.fixture</a:t>
            </a:r>
            <a:endParaRPr lang="en-GB" sz="1800" noProof="1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GB" sz="1800" b="1" noProof="1">
                <a:solidFill>
                  <a:srgbClr val="0088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en-GB" sz="1800" noProof="1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sz="1800" b="1" noProof="1">
                <a:solidFill>
                  <a:srgbClr val="0066BB"/>
                </a:solidFill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random_state</a:t>
            </a:r>
            <a:r>
              <a:rPr lang="en-GB" sz="1800" noProof="1">
                <a:latin typeface="Consolas" panose="020B0609020204030204" pitchFamily="49" charset="0"/>
                <a:cs typeface="Consolas" panose="020B0609020204030204" pitchFamily="49" charset="0"/>
              </a:rPr>
              <a:t>(): </a:t>
            </a:r>
          </a:p>
          <a:p>
            <a:r>
              <a:rPr lang="en-GB" sz="1800" b="1" noProof="1">
                <a:solidFill>
                  <a:srgbClr val="0088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print</a:t>
            </a:r>
            <a:r>
              <a:rPr lang="en-GB" sz="1800" noProof="1">
                <a:latin typeface="Consolas" panose="020B0609020204030204" pitchFamily="49" charset="0"/>
                <a:cs typeface="Consolas" panose="020B0609020204030204" pitchFamily="49" charset="0"/>
              </a:rPr>
              <a:t>(f'Using seed {SEED}')</a:t>
            </a:r>
          </a:p>
          <a:p>
            <a:r>
              <a:rPr lang="en-GB" sz="1800" noProof="1">
                <a:latin typeface="Consolas" panose="020B0609020204030204" pitchFamily="49" charset="0"/>
                <a:cs typeface="Consolas" panose="020B0609020204030204" pitchFamily="49" charset="0"/>
              </a:rPr>
              <a:t>	random_state = np.random.RandomState(SEED)</a:t>
            </a:r>
          </a:p>
          <a:p>
            <a:r>
              <a:rPr lang="en-GB" sz="1800" noProof="1">
                <a:latin typeface="Consolas" panose="020B0609020204030204" pitchFamily="49" charset="0"/>
                <a:cs typeface="Consolas" panose="020B0609020204030204" pitchFamily="49" charset="0"/>
              </a:rPr>
              <a:t>	return random_state</a:t>
            </a:r>
          </a:p>
          <a:p>
            <a:endParaRPr lang="en-GB" sz="1800" noProof="1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GB" sz="1800" b="1" noProof="1">
                <a:solidFill>
                  <a:srgbClr val="0088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en-GB" sz="1800" noProof="1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sz="1800" b="1" noProof="1">
                <a:solidFill>
                  <a:srgbClr val="0066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test_something</a:t>
            </a:r>
            <a:r>
              <a:rPr lang="en-GB" sz="1800" noProof="1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800" noProof="1"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random_state</a:t>
            </a:r>
            <a:r>
              <a:rPr lang="en-GB" sz="1800" noProof="1">
                <a:latin typeface="Consolas" panose="020B0609020204030204" pitchFamily="49" charset="0"/>
                <a:cs typeface="Consolas" panose="020B0609020204030204" pitchFamily="49" charset="0"/>
              </a:rPr>
              <a:t>):</a:t>
            </a:r>
            <a:br>
              <a:rPr lang="en-GB" sz="1800" noProof="1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800" noProof="1">
                <a:latin typeface="Consolas" panose="020B0609020204030204" pitchFamily="49" charset="0"/>
                <a:cs typeface="Consolas" panose="020B0609020204030204" pitchFamily="49" charset="0"/>
              </a:rPr>
              <a:t>	random_state.rand()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4A8C21-7F8F-A485-0F42-B757716F9B93}"/>
              </a:ext>
            </a:extLst>
          </p:cNvPr>
          <p:cNvSpPr txBox="1"/>
          <p:nvPr/>
        </p:nvSpPr>
        <p:spPr>
          <a:xfrm>
            <a:off x="8116758" y="3573016"/>
            <a:ext cx="3405828" cy="23083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CH" dirty="0"/>
              <a:t>If an input argument of a test matches the name of a fixture, then the fixture is called and the return value assigned to the argument.</a:t>
            </a:r>
          </a:p>
          <a:p>
            <a:endParaRPr lang="en-CH" dirty="0"/>
          </a:p>
          <a:p>
            <a:r>
              <a:rPr lang="en-CH" dirty="0"/>
              <a:t>pytest handles that automatically as part of running the test suite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019FEA2-2D1D-D2C5-BB65-2875A4F34C11}"/>
              </a:ext>
            </a:extLst>
          </p:cNvPr>
          <p:cNvCxnSpPr>
            <a:cxnSpLocks/>
          </p:cNvCxnSpPr>
          <p:nvPr/>
        </p:nvCxnSpPr>
        <p:spPr>
          <a:xfrm flipH="1" flipV="1">
            <a:off x="4142329" y="4293096"/>
            <a:ext cx="3694213" cy="11947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934F806-35ED-F796-BC42-5981521507BC}"/>
              </a:ext>
            </a:extLst>
          </p:cNvPr>
          <p:cNvCxnSpPr>
            <a:cxnSpLocks/>
          </p:cNvCxnSpPr>
          <p:nvPr/>
        </p:nvCxnSpPr>
        <p:spPr>
          <a:xfrm flipH="1">
            <a:off x="5413040" y="5113042"/>
            <a:ext cx="2592288" cy="49977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376877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5DAB49-561F-024B-AF4C-BA8A10C46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Hands On!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4DEA4B-4889-794D-92F4-077D71E700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731520" lvl="1" indent="-457200">
              <a:buFont typeface="+mj-lt"/>
              <a:buAutoNum type="alphaLcParenR"/>
            </a:pPr>
            <a:r>
              <a:rPr lang="en-GB" dirty="0">
                <a:solidFill>
                  <a:schemeClr val="bg1">
                    <a:lumMod val="75000"/>
                  </a:schemeClr>
                </a:solidFill>
              </a:rPr>
              <a:t>Write a randomized test that checks that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fit_r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can recover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for any random value of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x0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and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pPr marL="731520" lvl="1" indent="-457200">
              <a:buFont typeface="+mj-lt"/>
              <a:buAutoNum type="alphaLcParenR"/>
            </a:pPr>
            <a:r>
              <a:rPr lang="en-GB" dirty="0"/>
              <a:t>A</a:t>
            </a:r>
            <a:r>
              <a:rPr lang="en-DE" dirty="0"/>
              <a:t>dd a fixture at the top of your test file, that lets you print the seed to the console.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B552E7-3766-9546-8268-91FA684991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/>
              <a:t>August 2023,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E7166C-2C8A-1048-8FB2-2D9870472E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975D263-7566-784F-96BF-BF732437D7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3776" y="3830873"/>
            <a:ext cx="8604448" cy="82395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A7EB49F-093E-6249-81F1-35AF341FFFC8}"/>
              </a:ext>
            </a:extLst>
          </p:cNvPr>
          <p:cNvSpPr/>
          <p:nvPr/>
        </p:nvSpPr>
        <p:spPr>
          <a:xfrm>
            <a:off x="1847528" y="4391747"/>
            <a:ext cx="2448272" cy="261389"/>
          </a:xfrm>
          <a:prstGeom prst="rect">
            <a:avLst/>
          </a:prstGeom>
          <a:noFill/>
          <a:ln w="444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F997B-E0EB-BA20-A229-96A0BF917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F1E9527-75D3-BE0E-8C11-6728BB7BA92A}"/>
              </a:ext>
            </a:extLst>
          </p:cNvPr>
          <p:cNvSpPr/>
          <p:nvPr/>
        </p:nvSpPr>
        <p:spPr>
          <a:xfrm>
            <a:off x="152400" y="136524"/>
            <a:ext cx="11848256" cy="6584951"/>
          </a:xfrm>
          <a:prstGeom prst="rect">
            <a:avLst/>
          </a:prstGeom>
          <a:noFill/>
          <a:ln w="165100">
            <a:solidFill>
              <a:srgbClr val="00B05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176211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5804B45F-B077-D2E2-B18D-D9B3695443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6480" y="1894907"/>
            <a:ext cx="4113343" cy="407137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C34CF81-0DCF-4D6D-7B41-190B6682A1AF}"/>
              </a:ext>
            </a:extLst>
          </p:cNvPr>
          <p:cNvSpPr txBox="1"/>
          <p:nvPr/>
        </p:nvSpPr>
        <p:spPr>
          <a:xfrm>
            <a:off x="6673778" y="5601434"/>
            <a:ext cx="29725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2000" dirty="0">
                <a:solidFill>
                  <a:srgbClr val="00B050"/>
                </a:solidFill>
              </a:rPr>
              <a:t>reproduction</a:t>
            </a:r>
          </a:p>
          <a:p>
            <a:pPr algn="ctr"/>
            <a:r>
              <a:rPr lang="en-CH" sz="2000" dirty="0">
                <a:solidFill>
                  <a:srgbClr val="00B050"/>
                </a:solidFill>
              </a:rPr>
              <a:t>dominates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2C23170-5E88-24C8-68D0-4186229F6E64}"/>
              </a:ext>
            </a:extLst>
          </p:cNvPr>
          <p:cNvSpPr/>
          <p:nvPr/>
        </p:nvSpPr>
        <p:spPr>
          <a:xfrm>
            <a:off x="7763109" y="2167265"/>
            <a:ext cx="769911" cy="3244856"/>
          </a:xfrm>
          <a:prstGeom prst="rect">
            <a:avLst/>
          </a:prstGeom>
          <a:solidFill>
            <a:srgbClr val="0ECC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B571084-374F-1A8B-7822-3DE5E16B7210}"/>
              </a:ext>
            </a:extLst>
          </p:cNvPr>
          <p:cNvSpPr/>
          <p:nvPr/>
        </p:nvSpPr>
        <p:spPr>
          <a:xfrm>
            <a:off x="10235716" y="2177859"/>
            <a:ext cx="769911" cy="3244856"/>
          </a:xfrm>
          <a:prstGeom prst="rect">
            <a:avLst/>
          </a:prstGeom>
          <a:solidFill>
            <a:srgbClr val="FF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87BEC5E-B41D-052E-9852-8974E3E5B5AE}"/>
              </a:ext>
            </a:extLst>
          </p:cNvPr>
          <p:cNvSpPr txBox="1"/>
          <p:nvPr/>
        </p:nvSpPr>
        <p:spPr>
          <a:xfrm>
            <a:off x="9192344" y="5601434"/>
            <a:ext cx="29725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2000" dirty="0">
                <a:solidFill>
                  <a:srgbClr val="FF0000"/>
                </a:solidFill>
              </a:rPr>
              <a:t>starvation</a:t>
            </a:r>
          </a:p>
          <a:p>
            <a:pPr algn="ctr"/>
            <a:r>
              <a:rPr lang="en-CH" sz="2000" dirty="0">
                <a:solidFill>
                  <a:srgbClr val="FF0000"/>
                </a:solidFill>
              </a:rPr>
              <a:t>dominates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005CDB-6463-B741-94CA-651D12044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Excursion: </a:t>
            </a:r>
            <a:r>
              <a:rPr lang="en-DE"/>
              <a:t>Logistic </a:t>
            </a:r>
            <a:r>
              <a:rPr lang="en-US" dirty="0"/>
              <a:t>Map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728BE7-2DBF-E146-89FA-99BFF5729C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9101"/>
            <a:ext cx="9372600" cy="5163773"/>
          </a:xfrm>
        </p:spPr>
        <p:txBody>
          <a:bodyPr>
            <a:normAutofit/>
          </a:bodyPr>
          <a:lstStyle/>
          <a:p>
            <a:r>
              <a:rPr lang="en-US" dirty="0"/>
              <a:t>Simple, discrete </a:t>
            </a:r>
            <a:r>
              <a:rPr lang="en-DE"/>
              <a:t>model for population growth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90D210-69C2-254F-A712-34EDC8A34B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/>
              <a:t>August 2023,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CF89F0-6046-F74F-9841-B0C36739D2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0CFA75-F217-2055-36C5-1C35485034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54358" y="6300687"/>
            <a:ext cx="2743200" cy="365125"/>
          </a:xfrm>
        </p:spPr>
        <p:txBody>
          <a:bodyPr/>
          <a:lstStyle/>
          <a:p>
            <a:fld id="{EF79ADEA-B933-47CC-A4E9-04E6298B917C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C92BEBF-D6AF-8E10-0BDF-5567AA8784D1}"/>
              </a:ext>
            </a:extLst>
          </p:cNvPr>
          <p:cNvSpPr/>
          <p:nvPr/>
        </p:nvSpPr>
        <p:spPr>
          <a:xfrm>
            <a:off x="152400" y="136524"/>
            <a:ext cx="11848256" cy="6584951"/>
          </a:xfrm>
          <a:prstGeom prst="rect">
            <a:avLst/>
          </a:prstGeom>
          <a:noFill/>
          <a:ln w="165100">
            <a:solidFill>
              <a:srgbClr val="7030A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16" name="Picture 15" descr="A picture containing lagomorph, mammal, standing, staring&#10;&#10;Description automatically generated">
            <a:extLst>
              <a:ext uri="{FF2B5EF4-FFF2-40B4-BE49-F238E27FC236}">
                <a16:creationId xmlns:a16="http://schemas.microsoft.com/office/drawing/2014/main" id="{D0BEA46E-3A4D-BFBB-FD45-305CFF00C8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950" y="4818664"/>
            <a:ext cx="1870742" cy="162131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5BB6A043-1B70-859F-F29D-1833F6A5BACD}"/>
              </a:ext>
            </a:extLst>
          </p:cNvPr>
          <p:cNvGrpSpPr/>
          <p:nvPr/>
        </p:nvGrpSpPr>
        <p:grpSpPr>
          <a:xfrm>
            <a:off x="972177" y="1799107"/>
            <a:ext cx="5836862" cy="2764122"/>
            <a:chOff x="416785" y="1829568"/>
            <a:chExt cx="5836862" cy="276412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24CDB619-1593-B020-7801-B19C839D5969}"/>
                    </a:ext>
                  </a:extLst>
                </p:cNvPr>
                <p:cNvSpPr txBox="1"/>
                <p:nvPr/>
              </p:nvSpPr>
              <p:spPr>
                <a:xfrm>
                  <a:off x="1239525" y="2541475"/>
                  <a:ext cx="4641031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de-DE" sz="3600" smtClean="0">
                            <a:latin typeface="Cambria Math" panose="02040503050406030204" pitchFamily="18" charset="0"/>
                          </a:rPr>
                          <m:t>f</m:t>
                        </m:r>
                        <m:d>
                          <m:dPr>
                            <m:ctrlPr>
                              <a:rPr lang="de-DE" sz="3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3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de-DE" sz="360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de-DE" sz="3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de-DE" sz="3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de-DE" sz="3600" i="1" smtClean="0">
                            <a:solidFill>
                              <a:srgbClr val="0ECC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de-DE" sz="3600" i="1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de-DE" sz="3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(1−</m:t>
                        </m:r>
                        <m:r>
                          <a:rPr lang="de-DE" sz="3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de-DE" sz="3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3600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32787AEE-F455-3AF2-A775-03765327C19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9525" y="2541475"/>
                  <a:ext cx="4641031" cy="646331"/>
                </a:xfrm>
                <a:prstGeom prst="rect">
                  <a:avLst/>
                </a:prstGeom>
                <a:blipFill>
                  <a:blip r:embed="rId5"/>
                  <a:stretch>
                    <a:fillRect l="-1639" b="-23077"/>
                  </a:stretch>
                </a:blipFill>
              </p:spPr>
              <p:txBody>
                <a:bodyPr/>
                <a:lstStyle/>
                <a:p>
                  <a:r>
                    <a:rPr lang="en-CH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97AA548-2F38-4589-452B-95F309498FA2}"/>
                </a:ext>
              </a:extLst>
            </p:cNvPr>
            <p:cNvSpPr txBox="1"/>
            <p:nvPr/>
          </p:nvSpPr>
          <p:spPr>
            <a:xfrm>
              <a:off x="416785" y="3578027"/>
              <a:ext cx="297254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H" sz="2000" dirty="0"/>
                <a:t>current population size, as fraction of maximum possible size, 0…1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75AA126-6900-2A5B-5E0D-A4FD9EE31DDE}"/>
                </a:ext>
              </a:extLst>
            </p:cNvPr>
            <p:cNvSpPr txBox="1"/>
            <p:nvPr/>
          </p:nvSpPr>
          <p:spPr>
            <a:xfrm>
              <a:off x="2444264" y="1829568"/>
              <a:ext cx="297254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H" sz="2000" dirty="0"/>
                <a:t>growth rate, 0…4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13C7CF1-38E4-430D-110C-30C6102FCF0E}"/>
                </a:ext>
              </a:extLst>
            </p:cNvPr>
            <p:cNvSpPr txBox="1"/>
            <p:nvPr/>
          </p:nvSpPr>
          <p:spPr>
            <a:xfrm>
              <a:off x="1557586" y="3145660"/>
              <a:ext cx="297254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H" sz="2000" dirty="0">
                  <a:solidFill>
                    <a:srgbClr val="00B050"/>
                  </a:solidFill>
                </a:rPr>
                <a:t>reproduction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6546C18-AFCC-F143-3DBF-ECCE43E4B837}"/>
                </a:ext>
              </a:extLst>
            </p:cNvPr>
            <p:cNvSpPr txBox="1"/>
            <p:nvPr/>
          </p:nvSpPr>
          <p:spPr>
            <a:xfrm>
              <a:off x="3281103" y="3142615"/>
              <a:ext cx="297254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H" sz="2000" dirty="0">
                  <a:solidFill>
                    <a:srgbClr val="FF0000"/>
                  </a:solidFill>
                </a:rPr>
                <a:t>starvation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3F430A5C-E099-6B99-C545-17107DA1DF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55640" y="2348010"/>
              <a:ext cx="376436" cy="35367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B288E694-C493-6350-844D-5A00298D0DB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14582" y="3121688"/>
              <a:ext cx="185092" cy="45633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3908485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A2DE47-1C1F-A04E-97D5-37CEEC485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happens when you run pytest</a:t>
            </a:r>
          </a:p>
        </p:txBody>
      </p:sp>
      <p:pic>
        <p:nvPicPr>
          <p:cNvPr id="7" name="Content Placeholder 6" descr="Diagram&#10;&#10;Description automatically generated">
            <a:extLst>
              <a:ext uri="{FF2B5EF4-FFF2-40B4-BE49-F238E27FC236}">
                <a16:creationId xmlns:a16="http://schemas.microsoft.com/office/drawing/2014/main" id="{F4D4503A-473B-6745-8A43-903382FAA9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772816"/>
            <a:ext cx="9037873" cy="324036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438E85-9FAB-4049-8FF4-09F6264FBD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/>
              <a:t>August 2023,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F39C76-5345-E04A-A993-6C001FDB8A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F9B545B-2072-198F-0EED-7DB254B4CB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17276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98DF7-5638-9045-BD48-E426C9388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/>
              <a:t>Fixtures (real </a:t>
            </a:r>
            <a:r>
              <a:rPr lang="en-DE" dirty="0"/>
              <a:t>solution)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8E4B5F-912F-5243-875B-22AD058AD6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0768"/>
            <a:ext cx="6697960" cy="4816192"/>
          </a:xfrm>
        </p:spPr>
        <p:txBody>
          <a:bodyPr>
            <a:normAutofit/>
          </a:bodyPr>
          <a:lstStyle/>
          <a:p>
            <a: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  <a:t>c</a:t>
            </a:r>
            <a:r>
              <a:rPr lang="en-DE" sz="2000" dirty="0">
                <a:latin typeface="Consolas" panose="020B0609020204030204" pitchFamily="49" charset="0"/>
                <a:cs typeface="Consolas" panose="020B0609020204030204" pitchFamily="49" charset="0"/>
              </a:rPr>
              <a:t>onftest.py </a:t>
            </a:r>
            <a:r>
              <a:rPr lang="en-DE" sz="2400" dirty="0"/>
              <a:t>is </a:t>
            </a:r>
            <a:r>
              <a:rPr lang="en-DE" sz="2400"/>
              <a:t>a </a:t>
            </a:r>
            <a:r>
              <a:rPr lang="en-US" sz="2400" dirty="0"/>
              <a:t>special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pytest</a:t>
            </a:r>
            <a:r>
              <a:rPr lang="en-DE" sz="2400"/>
              <a:t> </a:t>
            </a:r>
            <a:r>
              <a:rPr lang="en-US" sz="2400" dirty="0"/>
              <a:t>config </a:t>
            </a:r>
            <a:r>
              <a:rPr lang="en-DE" sz="2400"/>
              <a:t>file </a:t>
            </a:r>
            <a:br>
              <a:rPr lang="en-US" sz="2400" dirty="0"/>
            </a:br>
            <a:r>
              <a:rPr lang="en-DE" sz="2400"/>
              <a:t>(</a:t>
            </a:r>
            <a:r>
              <a:rPr lang="en-DE" sz="2400" dirty="0"/>
              <a:t>don’t import it!)</a:t>
            </a:r>
          </a:p>
          <a:p>
            <a: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  <a:t>c</a:t>
            </a:r>
            <a:r>
              <a:rPr lang="en-DE" sz="2000" dirty="0">
                <a:latin typeface="Consolas" panose="020B0609020204030204" pitchFamily="49" charset="0"/>
                <a:cs typeface="Consolas" panose="020B0609020204030204" pitchFamily="49" charset="0"/>
              </a:rPr>
              <a:t>onftest.py </a:t>
            </a:r>
            <a:r>
              <a:rPr lang="en-DE" sz="2400" dirty="0"/>
              <a:t>can be used to define custom behavior or plugins. Fixtures can also be defined here, so that they can be used by all </a:t>
            </a:r>
            <a:r>
              <a:rPr lang="en-DE" sz="2400"/>
              <a:t>tests.</a:t>
            </a:r>
            <a:endParaRPr lang="en-US" sz="2400" dirty="0"/>
          </a:p>
          <a:p>
            <a:endParaRPr lang="en-US" sz="2400" dirty="0"/>
          </a:p>
          <a:p>
            <a:r>
              <a:rPr lang="en-DE" sz="2400"/>
              <a:t>See the file </a:t>
            </a:r>
            <a:r>
              <a:rPr lang="en-DE" sz="2000">
                <a:latin typeface="Consolas" panose="020B0609020204030204" pitchFamily="49" charset="0"/>
                <a:cs typeface="Consolas" panose="020B0609020204030204" pitchFamily="49" charset="0"/>
              </a:rPr>
              <a:t>demos/conftest_example.py </a:t>
            </a:r>
            <a:r>
              <a:rPr lang="en-DE" sz="2400"/>
              <a:t>in the repo you forked.  If you move it to the main folder and rename it, the functions defined there select a seed for each test and allow you to pass a seed on the command line using  </a:t>
            </a:r>
            <a:r>
              <a:rPr lang="en-DE" sz="2000">
                <a:latin typeface="Consolas" panose="020B0609020204030204" pitchFamily="49" charset="0"/>
                <a:cs typeface="Consolas" panose="020B0609020204030204" pitchFamily="49" charset="0"/>
              </a:rPr>
              <a:t>--seed 123</a:t>
            </a:r>
            <a:endParaRPr lang="en-DE" sz="2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DE" sz="2400"/>
          </a:p>
          <a:p>
            <a:pPr marL="0" indent="0">
              <a:buNone/>
            </a:pPr>
            <a:endParaRPr lang="en-DE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BFEB4-E600-9048-875D-D20F2AC618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/>
              <a:t>August 2023,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EDE482-0C99-974F-9192-67416059F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  <a:endParaRPr lang="en-US" dirty="0"/>
          </a:p>
        </p:txBody>
      </p:sp>
      <p:pic>
        <p:nvPicPr>
          <p:cNvPr id="7" name="Picture 6" descr="A cartoon of a person in a white coat&#10;&#10;Description automatically generated with low confidence">
            <a:extLst>
              <a:ext uri="{FF2B5EF4-FFF2-40B4-BE49-F238E27FC236}">
                <a16:creationId xmlns:a16="http://schemas.microsoft.com/office/drawing/2014/main" id="{A0E82E67-D74C-4AF1-D76B-AACDDA12C0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200" y="2780928"/>
            <a:ext cx="3236867" cy="3236867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417305-D54B-8DBA-58EE-66D341A04D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60788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5DAB49-561F-024B-AF4C-BA8A10C46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Hands On!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4DEA4B-4889-794D-92F4-077D71E700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731520" lvl="1" indent="-457200">
              <a:buFont typeface="+mj-lt"/>
              <a:buAutoNum type="alphaLcParenR"/>
            </a:pPr>
            <a:r>
              <a:rPr lang="en-GB" dirty="0">
                <a:solidFill>
                  <a:schemeClr val="bg1">
                    <a:lumMod val="75000"/>
                  </a:schemeClr>
                </a:solidFill>
              </a:rPr>
              <a:t>Write a randomized test that checks that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fit_r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can recover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for any random value of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x0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and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pPr marL="731520" lvl="1" indent="-457200">
              <a:buFont typeface="+mj-lt"/>
              <a:buAutoNum type="alphaLcParenR"/>
            </a:pPr>
            <a:r>
              <a:rPr lang="en-GB" dirty="0">
                <a:solidFill>
                  <a:schemeClr val="bg1">
                    <a:lumMod val="75000"/>
                  </a:schemeClr>
                </a:solidFill>
              </a:rPr>
              <a:t>A</a:t>
            </a:r>
            <a:r>
              <a:rPr lang="en-DE" dirty="0">
                <a:solidFill>
                  <a:schemeClr val="bg1">
                    <a:lumMod val="75000"/>
                  </a:schemeClr>
                </a:solidFill>
              </a:rPr>
              <a:t>dd a fixture at the top of your test file, that lets you print the seed to the console.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pPr marL="731520" lvl="1" indent="-457200">
              <a:buFont typeface="+mj-lt"/>
              <a:buAutoNum type="alphaLcParenR"/>
            </a:pPr>
            <a:r>
              <a:rPr lang="en-US" dirty="0"/>
              <a:t>A</a:t>
            </a:r>
            <a:r>
              <a:rPr lang="en-DE" dirty="0"/>
              <a:t>dd </a:t>
            </a:r>
            <a:r>
              <a:rPr lang="en-US" dirty="0"/>
              <a:t>the</a:t>
            </a:r>
            <a:r>
              <a:rPr lang="en-DE" dirty="0"/>
              <a:t> </a:t>
            </a:r>
            <a:r>
              <a:rPr lang="en-DE" sz="2000" dirty="0">
                <a:latin typeface="Consolas" panose="020B0609020204030204" pitchFamily="49" charset="0"/>
                <a:cs typeface="Consolas" panose="020B0609020204030204" pitchFamily="49" charset="0"/>
              </a:rPr>
              <a:t>conftest.py</a:t>
            </a:r>
            <a:r>
              <a:rPr lang="en-DE" dirty="0"/>
              <a:t> file </a:t>
            </a:r>
            <a:r>
              <a:rPr lang="en-US" dirty="0"/>
              <a:t>the root directory of the project (hint: it is hiding in the demos folder!). It </a:t>
            </a:r>
            <a:r>
              <a:rPr lang="en-DE" dirty="0"/>
              <a:t>set</a:t>
            </a:r>
            <a:r>
              <a:rPr lang="en-US" dirty="0"/>
              <a:t>s</a:t>
            </a:r>
            <a:r>
              <a:rPr lang="en-DE" dirty="0"/>
              <a:t> a random seed before each run and make</a:t>
            </a:r>
            <a:r>
              <a:rPr lang="en-US" dirty="0"/>
              <a:t>s it </a:t>
            </a:r>
            <a:r>
              <a:rPr lang="en-DE" dirty="0"/>
              <a:t>possible </a:t>
            </a:r>
            <a:r>
              <a:rPr lang="en-US" dirty="0"/>
              <a:t>to reproduce failures in random tests</a:t>
            </a:r>
          </a:p>
          <a:p>
            <a:pPr marL="731520" lvl="1" indent="-457200">
              <a:buFont typeface="+mj-lt"/>
              <a:buAutoNum type="alphaLcParenR"/>
            </a:pPr>
            <a:r>
              <a:rPr kumimoji="0" lang="en-DE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conftest.py</a:t>
            </a:r>
            <a:r>
              <a:rPr kumimoji="0" lang="en-DE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lang="en-US" dirty="0"/>
              <a:t>defines a new </a:t>
            </a:r>
            <a:r>
              <a:rPr lang="en-US" dirty="0" err="1"/>
              <a:t>random_state</a:t>
            </a:r>
            <a:r>
              <a:rPr lang="en-US" dirty="0"/>
              <a:t> fixture, modify your test accordingly</a:t>
            </a:r>
          </a:p>
          <a:p>
            <a:pPr marL="731520" lvl="1" indent="-457200">
              <a:buFont typeface="+mj-lt"/>
              <a:buAutoNum type="alphaLcParenR"/>
            </a:pPr>
            <a:r>
              <a:rPr lang="en-GB" dirty="0"/>
              <a:t>C</a:t>
            </a:r>
            <a:r>
              <a:rPr lang="en-DE" dirty="0"/>
              <a:t>heck that the console output of pytest now includes the seed!</a:t>
            </a:r>
          </a:p>
          <a:p>
            <a:endParaRPr lang="en-DE" dirty="0"/>
          </a:p>
          <a:p>
            <a:pPr marL="274320" lvl="1" indent="0">
              <a:buNone/>
            </a:pPr>
            <a:endParaRPr lang="en-DE" dirty="0"/>
          </a:p>
          <a:p>
            <a:endParaRPr lang="en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B552E7-3766-9546-8268-91FA684991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/>
              <a:t>August 2023,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E7166C-2C8A-1048-8FB2-2D9870472E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Testing scientific code, v16.0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6105FB-1910-EDED-97DF-75C7CD89AC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42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975D263-7566-784F-96BF-BF732437D7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3776" y="5196729"/>
            <a:ext cx="8604448" cy="82395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A7EB49F-093E-6249-81F1-35AF341FFFC8}"/>
              </a:ext>
            </a:extLst>
          </p:cNvPr>
          <p:cNvSpPr/>
          <p:nvPr/>
        </p:nvSpPr>
        <p:spPr>
          <a:xfrm>
            <a:off x="1847528" y="5811318"/>
            <a:ext cx="2448272" cy="261389"/>
          </a:xfrm>
          <a:prstGeom prst="rect">
            <a:avLst/>
          </a:prstGeom>
          <a:noFill/>
          <a:ln w="444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0603576-9A3A-373D-C7D3-B2933A7D0530}"/>
              </a:ext>
            </a:extLst>
          </p:cNvPr>
          <p:cNvSpPr/>
          <p:nvPr/>
        </p:nvSpPr>
        <p:spPr>
          <a:xfrm>
            <a:off x="152400" y="136524"/>
            <a:ext cx="11848256" cy="6584951"/>
          </a:xfrm>
          <a:prstGeom prst="rect">
            <a:avLst/>
          </a:prstGeom>
          <a:noFill/>
          <a:ln w="165100">
            <a:solidFill>
              <a:srgbClr val="00B05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459287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271464" y="1700808"/>
            <a:ext cx="964907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Other commonly used helpers in pytest 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2023, CC BY-SA 4.0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331B42B-279E-891E-4D3B-F44B41AF2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40039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05CDB-6463-B741-94CA-651D12044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Decorating “special” tests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728BE7-2DBF-E146-89FA-99BFF5729C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68760"/>
            <a:ext cx="10515600" cy="4248473"/>
          </a:xfrm>
        </p:spPr>
        <p:txBody>
          <a:bodyPr>
            <a:normAutofit/>
          </a:bodyPr>
          <a:lstStyle/>
          <a:p>
            <a:r>
              <a:rPr lang="en-GB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@</a:t>
            </a:r>
            <a:r>
              <a:rPr lang="en-GB" sz="20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xfail</a:t>
            </a:r>
            <a:r>
              <a:rPr lang="en-GB" sz="2400" dirty="0"/>
              <a:t>: Expected failure, outputs an “x” (or “X”) in the report</a:t>
            </a:r>
          </a:p>
          <a:p>
            <a:endParaRPr lang="en-GB" sz="2400" dirty="0"/>
          </a:p>
          <a:p>
            <a:pPr marL="0" indent="0">
              <a:buNone/>
            </a:pPr>
            <a:endParaRPr lang="en-GB" sz="2400" dirty="0"/>
          </a:p>
          <a:p>
            <a:r>
              <a:rPr lang="en-GB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@skip</a:t>
            </a:r>
            <a:r>
              <a:rPr lang="en-GB" sz="2400" dirty="0"/>
              <a:t>: Skip test, useful e.g. when the feature doesn’t exist yet </a:t>
            </a:r>
          </a:p>
          <a:p>
            <a:pPr marL="0" indent="0">
              <a:buNone/>
            </a:pPr>
            <a:endParaRPr lang="en-GB" sz="2400" dirty="0"/>
          </a:p>
          <a:p>
            <a:endParaRPr lang="en-US" sz="2400" b="1" dirty="0">
              <a:solidFill>
                <a:srgbClr val="555555"/>
              </a:solidFill>
              <a:effectLst/>
            </a:endParaRPr>
          </a:p>
          <a:p>
            <a:endParaRPr lang="en-US" sz="2400" b="1" dirty="0">
              <a:solidFill>
                <a:srgbClr val="555555"/>
              </a:solidFill>
              <a:effectLst/>
            </a:endParaRPr>
          </a:p>
          <a:p>
            <a:r>
              <a:rPr lang="en-GB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@</a:t>
            </a:r>
            <a:r>
              <a:rPr lang="en-GB" sz="20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skipif</a:t>
            </a:r>
            <a:r>
              <a:rPr lang="en-GB" sz="2400" dirty="0"/>
              <a:t>: Skip the test if a condition is met, useful for tests that only works on a specific platform, or for a specific version of Python</a:t>
            </a:r>
          </a:p>
          <a:p>
            <a:endParaRPr lang="en-US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90D210-69C2-254F-A712-34EDC8A34B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/>
              <a:t>August 2023,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CF89F0-6046-F74F-9841-B0C36739D2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FC5407-2649-20B9-C992-6130E6C8EC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44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239EA3C-046A-4340-B98A-74523E6444C4}"/>
              </a:ext>
            </a:extLst>
          </p:cNvPr>
          <p:cNvSpPr/>
          <p:nvPr/>
        </p:nvSpPr>
        <p:spPr>
          <a:xfrm>
            <a:off x="1874608" y="1676990"/>
            <a:ext cx="4176464" cy="86177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GB" sz="1600" b="1" dirty="0">
                <a:solidFill>
                  <a:srgbClr val="5555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@</a:t>
            </a:r>
            <a:r>
              <a:rPr lang="en-GB" sz="1600" b="1" dirty="0" err="1">
                <a:solidFill>
                  <a:srgbClr val="5555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pytest.mark.xfail</a:t>
            </a:r>
            <a:endParaRPr lang="en-GB" sz="1600" b="1" dirty="0">
              <a:solidFill>
                <a:srgbClr val="55555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GB" sz="1600" b="1" dirty="0">
                <a:solidFill>
                  <a:srgbClr val="0088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sz="1600" b="1" dirty="0" err="1">
                <a:solidFill>
                  <a:srgbClr val="0066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test_something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():</a:t>
            </a:r>
          </a:p>
          <a:p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	...</a:t>
            </a:r>
            <a:endParaRPr lang="en-DE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0E61EC8-AF8D-B7E9-FF8B-12DA56449F55}"/>
              </a:ext>
            </a:extLst>
          </p:cNvPr>
          <p:cNvSpPr/>
          <p:nvPr/>
        </p:nvSpPr>
        <p:spPr>
          <a:xfrm>
            <a:off x="1874608" y="3140968"/>
            <a:ext cx="6939808" cy="10772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GB" sz="1600" b="1" dirty="0">
                <a:solidFill>
                  <a:srgbClr val="5555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@</a:t>
            </a:r>
            <a:r>
              <a:rPr lang="en-GB" sz="1600" b="1" dirty="0" err="1">
                <a:solidFill>
                  <a:srgbClr val="5555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pytest.mark.skip</a:t>
            </a:r>
            <a:r>
              <a:rPr lang="en-GB" sz="1600" b="1" dirty="0">
                <a:solidFill>
                  <a:srgbClr val="5555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600" dirty="0">
                <a:solidFill>
                  <a:srgbClr val="5555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reason=“functionality not yet implemented”</a:t>
            </a:r>
            <a:r>
              <a:rPr lang="en-GB" sz="1600" b="1" dirty="0">
                <a:solidFill>
                  <a:srgbClr val="5555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GB" sz="1600" b="1" dirty="0">
                <a:solidFill>
                  <a:srgbClr val="0088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sz="1600" b="1" dirty="0" err="1">
                <a:solidFill>
                  <a:srgbClr val="0066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test_something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():</a:t>
            </a:r>
          </a:p>
          <a:p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	...</a:t>
            </a:r>
            <a:endParaRPr lang="en-DE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DF4FFEF-CF71-D506-A65C-637FFF12B522}"/>
              </a:ext>
            </a:extLst>
          </p:cNvPr>
          <p:cNvSpPr/>
          <p:nvPr/>
        </p:nvSpPr>
        <p:spPr>
          <a:xfrm>
            <a:off x="1874608" y="5300270"/>
            <a:ext cx="7881616" cy="10772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GB" sz="1600" b="1" dirty="0">
                <a:solidFill>
                  <a:srgbClr val="5555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@</a:t>
            </a:r>
            <a:r>
              <a:rPr lang="en-GB" sz="1600" b="1" dirty="0" err="1">
                <a:solidFill>
                  <a:srgbClr val="5555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pytest.mark.skipif</a:t>
            </a:r>
            <a:r>
              <a:rPr lang="en-GB" sz="1600" b="1" dirty="0">
                <a:solidFill>
                  <a:srgbClr val="5555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600" b="1" dirty="0" err="1">
                <a:solidFill>
                  <a:srgbClr val="5555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sys.version_info</a:t>
            </a:r>
            <a:r>
              <a:rPr lang="en-GB" sz="1600" b="1" dirty="0">
                <a:solidFill>
                  <a:srgbClr val="5555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 (3, 10), </a:t>
            </a:r>
            <a:br>
              <a:rPr lang="en-GB" sz="1600" b="1" dirty="0">
                <a:solidFill>
                  <a:srgbClr val="5555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600" b="1" dirty="0">
                <a:solidFill>
                  <a:srgbClr val="5555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reason="requires python3.10 or higher") </a:t>
            </a:r>
          </a:p>
          <a:p>
            <a:r>
              <a:rPr lang="en-GB" sz="1600" b="1" dirty="0">
                <a:solidFill>
                  <a:srgbClr val="0088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sz="1600" b="1" dirty="0" err="1">
                <a:solidFill>
                  <a:srgbClr val="0066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test_something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():</a:t>
            </a:r>
          </a:p>
          <a:p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	...</a:t>
            </a:r>
            <a:endParaRPr lang="en-DE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741502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70779E2-5350-864A-850F-9F70861EFBFC}"/>
              </a:ext>
            </a:extLst>
          </p:cNvPr>
          <p:cNvSpPr/>
          <p:nvPr/>
        </p:nvSpPr>
        <p:spPr>
          <a:xfrm>
            <a:off x="2351584" y="5079584"/>
            <a:ext cx="6408712" cy="113239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005CDB-6463-B741-94CA-651D12044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Marking tests with custom markers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728BE7-2DBF-E146-89FA-99BFF5729C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400" dirty="0"/>
              <a:t>If you have lots of tests, you can categorize them with your own markers </a:t>
            </a:r>
          </a:p>
          <a:p>
            <a:pPr lvl="1"/>
            <a:r>
              <a:rPr lang="en-GB" sz="2000" dirty="0"/>
              <a:t>although for custom mark names you need to register the marks “</a:t>
            </a:r>
            <a:r>
              <a:rPr lang="en-GB" sz="2000" dirty="0" err="1"/>
              <a:t>pytest.ini</a:t>
            </a:r>
            <a:r>
              <a:rPr lang="en-GB" sz="2000" dirty="0"/>
              <a:t>” </a:t>
            </a:r>
          </a:p>
          <a:p>
            <a:pPr lvl="1"/>
            <a:r>
              <a:rPr lang="en-GB" sz="2000" dirty="0">
                <a:hlinkClick r:id="rId2"/>
              </a:rPr>
              <a:t>https://docs.pytest.org/en/7.1.x/example/markers.html#registering-markers</a:t>
            </a:r>
            <a:r>
              <a:rPr lang="en-GB" sz="2000" dirty="0"/>
              <a:t> </a:t>
            </a:r>
          </a:p>
          <a:p>
            <a:r>
              <a:rPr lang="en-GB" sz="2400" dirty="0"/>
              <a:t>Example: </a:t>
            </a:r>
          </a:p>
          <a:p>
            <a:pPr lvl="1"/>
            <a:r>
              <a:rPr lang="en-GB" sz="2000" dirty="0"/>
              <a:t>Smoke tests check for really basic features: run these frequently</a:t>
            </a:r>
          </a:p>
          <a:p>
            <a:pPr lvl="1"/>
            <a:r>
              <a:rPr lang="en-GB" sz="2000" dirty="0"/>
              <a:t>O</a:t>
            </a:r>
            <a:r>
              <a:rPr lang="en-DE" sz="2000" dirty="0"/>
              <a:t>ther tests may be many or too slow to run every time and test for more edge cases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90D210-69C2-254F-A712-34EDC8A34B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/>
              <a:t>August 2023,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CF89F0-6046-F74F-9841-B0C36739D2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398E13E-B5C9-08B7-08D1-B199EAB357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45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239EA3C-046A-4340-B98A-74523E6444C4}"/>
              </a:ext>
            </a:extLst>
          </p:cNvPr>
          <p:cNvSpPr/>
          <p:nvPr/>
        </p:nvSpPr>
        <p:spPr>
          <a:xfrm>
            <a:off x="3480456" y="3830873"/>
            <a:ext cx="4150968" cy="10156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GB" sz="2000" b="1" dirty="0">
                <a:solidFill>
                  <a:srgbClr val="5555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@</a:t>
            </a:r>
            <a:r>
              <a:rPr lang="en-GB" sz="2000" b="1" dirty="0" err="1">
                <a:solidFill>
                  <a:srgbClr val="5555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pytest.mark.smoke</a:t>
            </a:r>
            <a:endParaRPr lang="en-GB" sz="2000" b="1" dirty="0">
              <a:solidFill>
                <a:srgbClr val="55555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GB" sz="2000" b="1" dirty="0">
                <a:solidFill>
                  <a:srgbClr val="0088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sz="2000" b="1" dirty="0" err="1">
                <a:solidFill>
                  <a:srgbClr val="0066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test_something_basic</a:t>
            </a:r>
            <a: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  <a:t>():</a:t>
            </a:r>
          </a:p>
          <a:p>
            <a: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  <a:t>	...</a:t>
            </a:r>
            <a:endParaRPr lang="en-DE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72F30D-0D6B-4C4C-B6B7-2E9C84733A93}"/>
              </a:ext>
            </a:extLst>
          </p:cNvPr>
          <p:cNvSpPr txBox="1"/>
          <p:nvPr/>
        </p:nvSpPr>
        <p:spPr>
          <a:xfrm>
            <a:off x="2351585" y="5254933"/>
            <a:ext cx="608371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pytest –m smoke</a:t>
            </a:r>
          </a:p>
          <a:p>
            <a:r>
              <a:rPr lang="en-DE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pytest –m ”smoke and not slow”</a:t>
            </a:r>
          </a:p>
        </p:txBody>
      </p:sp>
    </p:spTree>
    <p:extLst>
      <p:ext uri="{BB962C8B-B14F-4D97-AF65-F5344CB8AC3E}">
        <p14:creationId xmlns:p14="http://schemas.microsoft.com/office/powerpoint/2010/main" val="422930044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8D0B11-36FC-7FCF-F80C-D76DF7A817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H" dirty="0"/>
              <a:t>Writing temporary files: </a:t>
            </a:r>
            <a:r>
              <a:rPr lang="en-CH" dirty="0">
                <a:latin typeface="Consolas" panose="020B0609020204030204" pitchFamily="49" charset="0"/>
                <a:cs typeface="Consolas" panose="020B0609020204030204" pitchFamily="49" charset="0"/>
              </a:rPr>
              <a:t>tmp_path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E1A601-DD29-79B0-0CC0-C9DDC27100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H" sz="2400" dirty="0"/>
              <a:t>To test functions that write to disk without leaving around the files when the test is finished, use the </a:t>
            </a:r>
            <a:r>
              <a:rPr lang="en-CH" sz="2000" dirty="0">
                <a:latin typeface="Consolas" panose="020B0609020204030204" pitchFamily="49" charset="0"/>
                <a:cs typeface="Consolas" panose="020B0609020204030204" pitchFamily="49" charset="0"/>
              </a:rPr>
              <a:t>tmp_path </a:t>
            </a:r>
            <a:r>
              <a:rPr lang="en-CH" sz="2400" dirty="0"/>
              <a:t>fixture</a:t>
            </a:r>
          </a:p>
          <a:p>
            <a:r>
              <a:rPr lang="en-CH" sz="2400" dirty="0"/>
              <a:t>The value of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tmp_path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CH" sz="2400" dirty="0"/>
              <a:t>is a </a:t>
            </a:r>
            <a:r>
              <a:rPr lang="en-CH" sz="2000" dirty="0">
                <a:latin typeface="Consolas" panose="020B0609020204030204" pitchFamily="49" charset="0"/>
                <a:cs typeface="Consolas" panose="020B0609020204030204" pitchFamily="49" charset="0"/>
              </a:rPr>
              <a:t>pathlib.Path </a:t>
            </a:r>
            <a:r>
              <a:rPr lang="en-CH" sz="2400" dirty="0"/>
              <a:t>object</a:t>
            </a:r>
          </a:p>
          <a:p>
            <a:r>
              <a:rPr lang="en-CH" sz="2400" dirty="0"/>
              <a:t>The directory is created at the start of the test, and removed at the end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AB869E-7096-04F5-FA46-38781B8966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/>
              <a:t>August 2023,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51F61E-C0DD-FA35-C47D-4305DBA76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280102-5311-5439-AE8B-AAFB0FC350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9E2E6B-8D7E-217A-8200-19DCFE60C803}"/>
              </a:ext>
            </a:extLst>
          </p:cNvPr>
          <p:cNvSpPr txBox="1"/>
          <p:nvPr/>
        </p:nvSpPr>
        <p:spPr>
          <a:xfrm>
            <a:off x="2248948" y="3579409"/>
            <a:ext cx="6120680" cy="230832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b="1" noProof="1">
                <a:solidFill>
                  <a:srgbClr val="007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en-US" noProof="1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noProof="1">
                <a:solidFill>
                  <a:srgbClr val="06287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test_create_file</a:t>
            </a:r>
            <a:r>
              <a:rPr lang="en-US" noProof="1">
                <a:latin typeface="Consolas" panose="020B0609020204030204" pitchFamily="49" charset="0"/>
                <a:cs typeface="Consolas" panose="020B0609020204030204" pitchFamily="49" charset="0"/>
              </a:rPr>
              <a:t>(tmp_path): </a:t>
            </a:r>
          </a:p>
          <a:p>
            <a:r>
              <a:rPr lang="en-US" noProof="1">
                <a:latin typeface="Consolas" panose="020B0609020204030204" pitchFamily="49" charset="0"/>
                <a:cs typeface="Consolas" panose="020B0609020204030204" pitchFamily="49" charset="0"/>
              </a:rPr>
              <a:t>	d </a:t>
            </a:r>
            <a:r>
              <a:rPr lang="en-US" noProof="1">
                <a:solidFill>
                  <a:srgbClr val="66666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noProof="1">
                <a:latin typeface="Consolas" panose="020B0609020204030204" pitchFamily="49" charset="0"/>
                <a:cs typeface="Consolas" panose="020B0609020204030204" pitchFamily="49" charset="0"/>
              </a:rPr>
              <a:t> tmp_path </a:t>
            </a:r>
            <a:r>
              <a:rPr lang="en-US" noProof="1">
                <a:solidFill>
                  <a:srgbClr val="66666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noProof="1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noProof="1">
                <a:solidFill>
                  <a:srgbClr val="4070A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"sub"</a:t>
            </a:r>
            <a:r>
              <a:rPr lang="en-US" noProof="1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noProof="1">
                <a:latin typeface="Consolas" panose="020B0609020204030204" pitchFamily="49" charset="0"/>
                <a:cs typeface="Consolas" panose="020B0609020204030204" pitchFamily="49" charset="0"/>
              </a:rPr>
              <a:t>	d</a:t>
            </a:r>
            <a:r>
              <a:rPr lang="en-US" noProof="1">
                <a:solidFill>
                  <a:srgbClr val="66666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noProof="1">
                <a:latin typeface="Consolas" panose="020B0609020204030204" pitchFamily="49" charset="0"/>
                <a:cs typeface="Consolas" panose="020B0609020204030204" pitchFamily="49" charset="0"/>
              </a:rPr>
              <a:t>mkdir() </a:t>
            </a:r>
          </a:p>
          <a:p>
            <a:r>
              <a:rPr lang="en-US" noProof="1">
                <a:latin typeface="Consolas" panose="020B0609020204030204" pitchFamily="49" charset="0"/>
                <a:cs typeface="Consolas" panose="020B0609020204030204" pitchFamily="49" charset="0"/>
              </a:rPr>
              <a:t>	p </a:t>
            </a:r>
            <a:r>
              <a:rPr lang="en-US" noProof="1">
                <a:solidFill>
                  <a:srgbClr val="66666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noProof="1">
                <a:latin typeface="Consolas" panose="020B0609020204030204" pitchFamily="49" charset="0"/>
                <a:cs typeface="Consolas" panose="020B0609020204030204" pitchFamily="49" charset="0"/>
              </a:rPr>
              <a:t> d </a:t>
            </a:r>
            <a:r>
              <a:rPr lang="en-US" noProof="1">
                <a:solidFill>
                  <a:srgbClr val="66666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noProof="1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noProof="1">
                <a:solidFill>
                  <a:srgbClr val="4070A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"hello.txt"</a:t>
            </a:r>
            <a:r>
              <a:rPr lang="en-US" noProof="1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noProof="1">
                <a:latin typeface="Consolas" panose="020B0609020204030204" pitchFamily="49" charset="0"/>
                <a:cs typeface="Consolas" panose="020B0609020204030204" pitchFamily="49" charset="0"/>
              </a:rPr>
              <a:t>	content = </a:t>
            </a:r>
            <a:r>
              <a:rPr lang="en-US" noProof="1">
                <a:solidFill>
                  <a:srgbClr val="4070A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"some random text"</a:t>
            </a:r>
            <a:r>
              <a:rPr lang="en-US" noProof="1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noProof="1">
                <a:latin typeface="Consolas" panose="020B0609020204030204" pitchFamily="49" charset="0"/>
                <a:cs typeface="Consolas" panose="020B0609020204030204" pitchFamily="49" charset="0"/>
              </a:rPr>
              <a:t>	p</a:t>
            </a:r>
            <a:r>
              <a:rPr lang="en-US" noProof="1">
                <a:solidFill>
                  <a:srgbClr val="66666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noProof="1">
                <a:latin typeface="Consolas" panose="020B0609020204030204" pitchFamily="49" charset="0"/>
                <a:cs typeface="Consolas" panose="020B0609020204030204" pitchFamily="49" charset="0"/>
              </a:rPr>
              <a:t>write_text(content) </a:t>
            </a:r>
          </a:p>
          <a:p>
            <a:r>
              <a:rPr lang="en-US" b="1" noProof="1">
                <a:solidFill>
                  <a:srgbClr val="007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	assert</a:t>
            </a:r>
            <a:r>
              <a:rPr lang="en-US" noProof="1">
                <a:latin typeface="Consolas" panose="020B0609020204030204" pitchFamily="49" charset="0"/>
                <a:cs typeface="Consolas" panose="020B0609020204030204" pitchFamily="49" charset="0"/>
              </a:rPr>
              <a:t> p</a:t>
            </a:r>
            <a:r>
              <a:rPr lang="en-US" noProof="1">
                <a:solidFill>
                  <a:srgbClr val="66666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noProof="1">
                <a:latin typeface="Consolas" panose="020B0609020204030204" pitchFamily="49" charset="0"/>
                <a:cs typeface="Consolas" panose="020B0609020204030204" pitchFamily="49" charset="0"/>
              </a:rPr>
              <a:t>read_text() </a:t>
            </a:r>
            <a:r>
              <a:rPr lang="en-US" noProof="1">
                <a:solidFill>
                  <a:srgbClr val="66666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==</a:t>
            </a:r>
            <a:r>
              <a:rPr lang="en-US" noProof="1">
                <a:latin typeface="Consolas" panose="020B0609020204030204" pitchFamily="49" charset="0"/>
                <a:cs typeface="Consolas" panose="020B0609020204030204" pitchFamily="49" charset="0"/>
              </a:rPr>
              <a:t> content </a:t>
            </a:r>
          </a:p>
          <a:p>
            <a:r>
              <a:rPr lang="en-US" b="1" noProof="1">
                <a:solidFill>
                  <a:srgbClr val="007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	assert</a:t>
            </a:r>
            <a:r>
              <a:rPr lang="en-US" noProof="1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noProof="1">
                <a:solidFill>
                  <a:srgbClr val="007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len</a:t>
            </a:r>
            <a:r>
              <a:rPr lang="en-US" noProof="1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noProof="1">
                <a:solidFill>
                  <a:srgbClr val="007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list</a:t>
            </a:r>
            <a:r>
              <a:rPr lang="en-US" noProof="1">
                <a:latin typeface="Consolas" panose="020B0609020204030204" pitchFamily="49" charset="0"/>
                <a:cs typeface="Consolas" panose="020B0609020204030204" pitchFamily="49" charset="0"/>
              </a:rPr>
              <a:t>(tmp_path</a:t>
            </a:r>
            <a:r>
              <a:rPr lang="en-US" noProof="1">
                <a:solidFill>
                  <a:srgbClr val="66666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noProof="1">
                <a:latin typeface="Consolas" panose="020B0609020204030204" pitchFamily="49" charset="0"/>
                <a:cs typeface="Consolas" panose="020B0609020204030204" pitchFamily="49" charset="0"/>
              </a:rPr>
              <a:t>iterdir())) </a:t>
            </a:r>
            <a:r>
              <a:rPr lang="en-US" noProof="1">
                <a:solidFill>
                  <a:srgbClr val="66666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==</a:t>
            </a:r>
            <a:r>
              <a:rPr lang="en-US" noProof="1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noProof="1">
                <a:solidFill>
                  <a:srgbClr val="208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98947A-4698-470C-2825-80BAA655AF61}"/>
              </a:ext>
            </a:extLst>
          </p:cNvPr>
          <p:cNvSpPr txBox="1"/>
          <p:nvPr/>
        </p:nvSpPr>
        <p:spPr>
          <a:xfrm>
            <a:off x="7968208" y="3717032"/>
            <a:ext cx="2231640" cy="9233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CH" dirty="0"/>
              <a:t>All you need to do is add an argument with this exact name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969AB62-E319-5027-EB58-A8A9E12AA213}"/>
              </a:ext>
            </a:extLst>
          </p:cNvPr>
          <p:cNvCxnSpPr>
            <a:cxnSpLocks/>
          </p:cNvCxnSpPr>
          <p:nvPr/>
        </p:nvCxnSpPr>
        <p:spPr>
          <a:xfrm flipH="1" flipV="1">
            <a:off x="6425412" y="3783964"/>
            <a:ext cx="1440160" cy="2211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584379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271464" y="1700808"/>
            <a:ext cx="964907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Final exercise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2023, CC BY-SA 4.0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331B42B-279E-891E-4D3B-F44B41AF2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84157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9B2992-BD89-A94D-88E8-9EFBC30B7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Excursion: </a:t>
            </a:r>
            <a:r>
              <a:rPr lang="en-DE"/>
              <a:t>Logistic </a:t>
            </a:r>
            <a:r>
              <a:rPr lang="en-US" dirty="0"/>
              <a:t>map</a:t>
            </a:r>
            <a:endParaRPr lang="en-DE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CF4E620-F8C4-C043-A008-D66A605D3C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4812" y="4842911"/>
            <a:ext cx="10370368" cy="1143663"/>
          </a:xfrm>
        </p:spPr>
        <p:txBody>
          <a:bodyPr>
            <a:normAutofit/>
          </a:bodyPr>
          <a:lstStyle/>
          <a:p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r</a:t>
            </a:r>
            <a:r>
              <a:rPr lang="de-DE" dirty="0"/>
              <a:t>=3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r</a:t>
            </a:r>
            <a:r>
              <a:rPr lang="de-DE" dirty="0"/>
              <a:t>=4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logistic</a:t>
            </a:r>
            <a:r>
              <a:rPr lang="de-DE" dirty="0"/>
              <a:t> </a:t>
            </a:r>
            <a:r>
              <a:rPr lang="de-DE" dirty="0" err="1"/>
              <a:t>map</a:t>
            </a:r>
            <a:r>
              <a:rPr lang="de-DE" dirty="0"/>
              <a:t> </a:t>
            </a:r>
            <a:r>
              <a:rPr lang="de-DE" dirty="0" err="1"/>
              <a:t>has</a:t>
            </a:r>
            <a:r>
              <a:rPr lang="de-DE" dirty="0"/>
              <a:t> a </a:t>
            </a:r>
            <a:r>
              <a:rPr lang="de-DE" dirty="0" err="1"/>
              <a:t>range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behaviors</a:t>
            </a:r>
            <a:endParaRPr lang="de-DE" dirty="0"/>
          </a:p>
          <a:p>
            <a:r>
              <a:rPr lang="de-DE" dirty="0" err="1">
                <a:cs typeface="Courier New" panose="02070309020205020404" pitchFamily="49" charset="0"/>
              </a:rPr>
              <a:t>Periodic</a:t>
            </a:r>
            <a:r>
              <a:rPr lang="de-DE" dirty="0">
                <a:cs typeface="Courier New" panose="02070309020205020404" pitchFamily="49" charset="0"/>
              </a:rPr>
              <a:t> vs. </a:t>
            </a:r>
            <a:r>
              <a:rPr lang="de-DE" dirty="0" err="1">
                <a:cs typeface="Courier New" panose="02070309020205020404" pitchFamily="49" charset="0"/>
              </a:rPr>
              <a:t>chaotic</a:t>
            </a:r>
            <a:endParaRPr lang="de-DE" dirty="0">
              <a:cs typeface="Courier New" panose="02070309020205020404" pitchFamily="49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9657ED-340B-344D-8E50-384F485C72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/>
              <a:t>August 2023,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7E53EC-FF27-AE43-B32D-458EC3E040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  <a:endParaRPr lang="en-US" dirty="0"/>
          </a:p>
        </p:txBody>
      </p:sp>
      <p:pic>
        <p:nvPicPr>
          <p:cNvPr id="9" name="Picture 8" descr="A picture containing text, screenshot, line, diagram&#10;&#10;Description automatically generated">
            <a:extLst>
              <a:ext uri="{FF2B5EF4-FFF2-40B4-BE49-F238E27FC236}">
                <a16:creationId xmlns:a16="http://schemas.microsoft.com/office/drawing/2014/main" id="{7CAE94BB-CDA5-0D96-EDB5-D9B6900007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496" y="1322783"/>
            <a:ext cx="9001000" cy="315035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81CC7C5-2433-B1CB-F6BD-F55C41C83AA2}"/>
              </a:ext>
            </a:extLst>
          </p:cNvPr>
          <p:cNvSpPr/>
          <p:nvPr/>
        </p:nvSpPr>
        <p:spPr>
          <a:xfrm>
            <a:off x="152400" y="136524"/>
            <a:ext cx="11848256" cy="6584951"/>
          </a:xfrm>
          <a:prstGeom prst="rect">
            <a:avLst/>
          </a:prstGeom>
          <a:noFill/>
          <a:ln w="165100">
            <a:solidFill>
              <a:srgbClr val="7030A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199DD8-9756-07C8-FDD1-8C626E6074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26044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9B2992-BD89-A94D-88E8-9EFBC30B7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Excursion: </a:t>
            </a:r>
            <a:r>
              <a:rPr lang="en-DE"/>
              <a:t>Logistic </a:t>
            </a:r>
            <a:r>
              <a:rPr lang="en-US" dirty="0"/>
              <a:t>map</a:t>
            </a:r>
            <a:endParaRPr lang="en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9657ED-340B-344D-8E50-384F485C72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/>
              <a:t>August 2023,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7E53EC-FF27-AE43-B32D-458EC3E040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  <a:endParaRPr lang="en-US" dirty="0"/>
          </a:p>
        </p:txBody>
      </p:sp>
      <p:pic>
        <p:nvPicPr>
          <p:cNvPr id="6" name="Picture 5" descr="A picture containing chart&#10;&#10;Description automatically generated">
            <a:extLst>
              <a:ext uri="{FF2B5EF4-FFF2-40B4-BE49-F238E27FC236}">
                <a16:creationId xmlns:a16="http://schemas.microsoft.com/office/drawing/2014/main" id="{68EADA29-EF24-B448-9A94-D3393232E3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39" t="9642" r="8659" b="5315"/>
          <a:stretch/>
        </p:blipFill>
        <p:spPr>
          <a:xfrm>
            <a:off x="1644867" y="1340768"/>
            <a:ext cx="8927659" cy="4680520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91EFC6-AFB3-155C-E8CD-865B059CE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49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76E1AA8-A5BF-D64D-9969-ECEF203AA1BD}"/>
              </a:ext>
            </a:extLst>
          </p:cNvPr>
          <p:cNvSpPr/>
          <p:nvPr/>
        </p:nvSpPr>
        <p:spPr>
          <a:xfrm>
            <a:off x="152400" y="136524"/>
            <a:ext cx="11848256" cy="6584951"/>
          </a:xfrm>
          <a:prstGeom prst="rect">
            <a:avLst/>
          </a:prstGeom>
          <a:noFill/>
          <a:ln w="165100">
            <a:solidFill>
              <a:srgbClr val="7030A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002091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779237AD-54E0-2C66-EE30-CA3BCDC342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6480" y="1894907"/>
            <a:ext cx="4113343" cy="407137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10004931-6703-32A5-9410-A16B4A9F0A03}"/>
              </a:ext>
            </a:extLst>
          </p:cNvPr>
          <p:cNvSpPr/>
          <p:nvPr/>
        </p:nvSpPr>
        <p:spPr>
          <a:xfrm>
            <a:off x="8783742" y="4221088"/>
            <a:ext cx="195808" cy="19580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1C242A0-9D72-376C-B2DB-DC03423EC9CF}"/>
              </a:ext>
            </a:extLst>
          </p:cNvPr>
          <p:cNvSpPr txBox="1"/>
          <p:nvPr/>
        </p:nvSpPr>
        <p:spPr>
          <a:xfrm>
            <a:off x="8458509" y="3506080"/>
            <a:ext cx="8539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dirty="0"/>
              <a:t>fixed point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005CDB-6463-B741-94CA-651D12044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Excursion: </a:t>
            </a:r>
            <a:r>
              <a:rPr lang="en-DE"/>
              <a:t>Logistic </a:t>
            </a:r>
            <a:r>
              <a:rPr lang="en-US" dirty="0"/>
              <a:t>Map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728BE7-2DBF-E146-89FA-99BFF5729C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9101"/>
            <a:ext cx="9372600" cy="5163773"/>
          </a:xfrm>
        </p:spPr>
        <p:txBody>
          <a:bodyPr>
            <a:normAutofit/>
          </a:bodyPr>
          <a:lstStyle/>
          <a:p>
            <a:r>
              <a:rPr lang="en-US" dirty="0"/>
              <a:t>Simple, discrete </a:t>
            </a:r>
            <a:r>
              <a:rPr lang="en-DE"/>
              <a:t>model for population growth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90D210-69C2-254F-A712-34EDC8A34B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/>
              <a:t>August 2023,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CF89F0-6046-F74F-9841-B0C36739D2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0CFA75-F217-2055-36C5-1C35485034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82585" y="6338298"/>
            <a:ext cx="2743200" cy="365125"/>
          </a:xfrm>
        </p:spPr>
        <p:txBody>
          <a:bodyPr/>
          <a:lstStyle/>
          <a:p>
            <a:fld id="{EF79ADEA-B933-47CC-A4E9-04E6298B917C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C92BEBF-D6AF-8E10-0BDF-5567AA8784D1}"/>
              </a:ext>
            </a:extLst>
          </p:cNvPr>
          <p:cNvSpPr/>
          <p:nvPr/>
        </p:nvSpPr>
        <p:spPr>
          <a:xfrm>
            <a:off x="152400" y="136524"/>
            <a:ext cx="11848256" cy="6584951"/>
          </a:xfrm>
          <a:prstGeom prst="rect">
            <a:avLst/>
          </a:prstGeom>
          <a:noFill/>
          <a:ln w="165100">
            <a:solidFill>
              <a:srgbClr val="7030A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19" name="Picture 18" descr="A picture containing lagomorph, mammal, standing, staring&#10;&#10;Description automatically generated">
            <a:extLst>
              <a:ext uri="{FF2B5EF4-FFF2-40B4-BE49-F238E27FC236}">
                <a16:creationId xmlns:a16="http://schemas.microsoft.com/office/drawing/2014/main" id="{3DA6A9F9-D953-79C1-0540-51001A932A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950" y="4818664"/>
            <a:ext cx="1870742" cy="162131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75E79406-2E54-5E3D-B665-C38F1685AB22}"/>
              </a:ext>
            </a:extLst>
          </p:cNvPr>
          <p:cNvGrpSpPr/>
          <p:nvPr/>
        </p:nvGrpSpPr>
        <p:grpSpPr>
          <a:xfrm>
            <a:off x="972177" y="1799107"/>
            <a:ext cx="5836862" cy="2764122"/>
            <a:chOff x="416785" y="1829568"/>
            <a:chExt cx="5836862" cy="276412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C92A471B-736D-B463-0AC1-2732023AE0B9}"/>
                    </a:ext>
                  </a:extLst>
                </p:cNvPr>
                <p:cNvSpPr txBox="1"/>
                <p:nvPr/>
              </p:nvSpPr>
              <p:spPr>
                <a:xfrm>
                  <a:off x="1239525" y="2541475"/>
                  <a:ext cx="4641031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de-DE" sz="3600" smtClean="0">
                            <a:latin typeface="Cambria Math" panose="02040503050406030204" pitchFamily="18" charset="0"/>
                          </a:rPr>
                          <m:t>f</m:t>
                        </m:r>
                        <m:d>
                          <m:dPr>
                            <m:ctrlPr>
                              <a:rPr lang="de-DE" sz="3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3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de-DE" sz="360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de-DE" sz="3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de-DE" sz="3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de-DE" sz="3600" i="1" smtClean="0">
                            <a:solidFill>
                              <a:srgbClr val="0ECC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de-DE" sz="3600" i="1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de-DE" sz="3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(1−</m:t>
                        </m:r>
                        <m:r>
                          <a:rPr lang="de-DE" sz="3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de-DE" sz="3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3600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32787AEE-F455-3AF2-A775-03765327C19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9525" y="2541475"/>
                  <a:ext cx="4641031" cy="646331"/>
                </a:xfrm>
                <a:prstGeom prst="rect">
                  <a:avLst/>
                </a:prstGeom>
                <a:blipFill>
                  <a:blip r:embed="rId5"/>
                  <a:stretch>
                    <a:fillRect l="-1639" b="-23077"/>
                  </a:stretch>
                </a:blipFill>
              </p:spPr>
              <p:txBody>
                <a:bodyPr/>
                <a:lstStyle/>
                <a:p>
                  <a:r>
                    <a:rPr lang="en-CH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5A72743-1850-3D14-9A76-F200EA98945E}"/>
                </a:ext>
              </a:extLst>
            </p:cNvPr>
            <p:cNvSpPr txBox="1"/>
            <p:nvPr/>
          </p:nvSpPr>
          <p:spPr>
            <a:xfrm>
              <a:off x="416785" y="3578027"/>
              <a:ext cx="297254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H" sz="2000" dirty="0"/>
                <a:t>current population size, as fraction of maximum possible size, 0…1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3F383D2-CCB0-DF20-9C0D-B8954F2D8ED1}"/>
                </a:ext>
              </a:extLst>
            </p:cNvPr>
            <p:cNvSpPr txBox="1"/>
            <p:nvPr/>
          </p:nvSpPr>
          <p:spPr>
            <a:xfrm>
              <a:off x="2444264" y="1829568"/>
              <a:ext cx="297254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H" sz="2000" dirty="0"/>
                <a:t>growth rate, 0…4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AD59758-404A-BFF7-486C-21F823C8F2DD}"/>
                </a:ext>
              </a:extLst>
            </p:cNvPr>
            <p:cNvSpPr txBox="1"/>
            <p:nvPr/>
          </p:nvSpPr>
          <p:spPr>
            <a:xfrm>
              <a:off x="1557586" y="3145660"/>
              <a:ext cx="297254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H" sz="2000" dirty="0">
                  <a:solidFill>
                    <a:srgbClr val="00B050"/>
                  </a:solidFill>
                </a:rPr>
                <a:t>reproduction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7A69120-A1D5-09B9-CBA2-BDAC22D4C3E2}"/>
                </a:ext>
              </a:extLst>
            </p:cNvPr>
            <p:cNvSpPr txBox="1"/>
            <p:nvPr/>
          </p:nvSpPr>
          <p:spPr>
            <a:xfrm>
              <a:off x="3281103" y="3142615"/>
              <a:ext cx="297254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H" sz="2000" dirty="0">
                  <a:solidFill>
                    <a:srgbClr val="FF0000"/>
                  </a:solidFill>
                </a:rPr>
                <a:t>starvation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E47AA628-1541-0D39-3772-D18C4540A2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55640" y="2348010"/>
              <a:ext cx="376436" cy="35367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ADA242E2-06E4-2900-2144-0A59D3A499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14582" y="3121688"/>
              <a:ext cx="185092" cy="45633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5256406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9B2992-BD89-A94D-88E8-9EFBC30B7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Excursion: </a:t>
            </a:r>
            <a:r>
              <a:rPr lang="en-DE"/>
              <a:t>Logistic </a:t>
            </a:r>
            <a:r>
              <a:rPr lang="en-US" dirty="0"/>
              <a:t>map and chaos</a:t>
            </a:r>
            <a:endParaRPr lang="en-DE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3DBA389-D643-8C45-81FE-F404FC79E1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4962" y="1791271"/>
            <a:ext cx="4806280" cy="4248472"/>
          </a:xfrm>
        </p:spPr>
        <p:txBody>
          <a:bodyPr>
            <a:normAutofit/>
          </a:bodyPr>
          <a:lstStyle/>
          <a:p>
            <a:r>
              <a:rPr lang="en-US" dirty="0"/>
              <a:t>Sensitive Dependence on Initial Conditions (SDIC)</a:t>
            </a:r>
          </a:p>
          <a:p>
            <a:r>
              <a:rPr lang="en-US" dirty="0">
                <a:cs typeface="Courier New" panose="02070309020205020404" pitchFamily="49" charset="0"/>
              </a:rPr>
              <a:t>Even starting points that are very close quickly diverge to completely different itineraries</a:t>
            </a:r>
          </a:p>
          <a:p>
            <a:r>
              <a:rPr lang="en-US" dirty="0">
                <a:cs typeface="Courier New" panose="02070309020205020404" pitchFamily="49" charset="0"/>
              </a:rPr>
              <a:t>This is called the</a:t>
            </a:r>
            <a:br>
              <a:rPr lang="en-US" dirty="0">
                <a:cs typeface="Courier New" panose="02070309020205020404" pitchFamily="49" charset="0"/>
              </a:rPr>
            </a:br>
            <a:r>
              <a:rPr lang="en-US" dirty="0">
                <a:cs typeface="Courier New" panose="02070309020205020404" pitchFamily="49" charset="0"/>
              </a:rPr>
              <a:t>“Butterfly effect”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9657ED-340B-344D-8E50-384F485C72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/>
              <a:t>August 2023,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7E53EC-FF27-AE43-B32D-458EC3E040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  <a:endParaRPr lang="en-US" dirty="0"/>
          </a:p>
        </p:txBody>
      </p:sp>
      <p:pic>
        <p:nvPicPr>
          <p:cNvPr id="10" name="Picture 9" descr="Background pattern&#10;&#10;Description automatically generated with low confidence">
            <a:extLst>
              <a:ext uri="{FF2B5EF4-FFF2-40B4-BE49-F238E27FC236}">
                <a16:creationId xmlns:a16="http://schemas.microsoft.com/office/drawing/2014/main" id="{5EC068AC-3398-8F4C-AEFC-4D81FF82EDB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604" b="2214"/>
          <a:stretch/>
        </p:blipFill>
        <p:spPr>
          <a:xfrm>
            <a:off x="8153400" y="3733475"/>
            <a:ext cx="3505200" cy="2988000"/>
          </a:xfrm>
          <a:prstGeom prst="rect">
            <a:avLst/>
          </a:prstGeom>
        </p:spPr>
      </p:pic>
      <p:pic>
        <p:nvPicPr>
          <p:cNvPr id="12" name="Picture 11" descr="A picture containing screenshot, text, line, diagram&#10;&#10;Description automatically generated">
            <a:extLst>
              <a:ext uri="{FF2B5EF4-FFF2-40B4-BE49-F238E27FC236}">
                <a16:creationId xmlns:a16="http://schemas.microsoft.com/office/drawing/2014/main" id="{8440937F-2072-9352-F33C-059392C177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420" y="1334046"/>
            <a:ext cx="4806280" cy="480628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DDD7A3-A999-661A-0B0C-3C96081C3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50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30E3B47-D223-6D05-5B1D-93C43485E6C8}"/>
              </a:ext>
            </a:extLst>
          </p:cNvPr>
          <p:cNvSpPr/>
          <p:nvPr/>
        </p:nvSpPr>
        <p:spPr>
          <a:xfrm>
            <a:off x="152400" y="136524"/>
            <a:ext cx="11848256" cy="6584951"/>
          </a:xfrm>
          <a:prstGeom prst="rect">
            <a:avLst/>
          </a:prstGeom>
          <a:noFill/>
          <a:ln w="165100">
            <a:solidFill>
              <a:srgbClr val="7030A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8105555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EC38B2-9D8A-E945-8AD1-0A4960ED9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Hands on!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9D5751-0F68-AB46-BE28-558729DE6C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3432" y="1484784"/>
            <a:ext cx="10370368" cy="475252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Some r values for 3 &lt; r &lt; 4 have some interesting properties: a chaotic trajectory neither diverges nor converges.</a:t>
            </a:r>
          </a:p>
          <a:p>
            <a:pPr marL="274320" lvl="1" indent="0">
              <a:buNone/>
            </a:pP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a) Use the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plot_bifurcation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function from the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plot_logfun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module using your implementation of 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</a:t>
            </a:r>
            <a:r>
              <a:rPr lang="en-US" dirty="0">
                <a:solidFill>
                  <a:schemeClr val="tx1"/>
                </a:solidFill>
              </a:rPr>
              <a:t> and 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iterate</a:t>
            </a:r>
            <a:r>
              <a:rPr lang="en-US" dirty="0">
                <a:solidFill>
                  <a:schemeClr val="tx1"/>
                </a:solidFill>
              </a:rPr>
              <a:t> to look at the bifurcation diagram. The function generates an output image,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bifurcation_diagram.png</a:t>
            </a:r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274320" lvl="1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274320" lvl="1" indent="0">
              <a:buNone/>
            </a:pPr>
            <a:r>
              <a:rPr lang="en-US" dirty="0">
                <a:solidFill>
                  <a:schemeClr val="tx1"/>
                </a:solidFill>
              </a:rPr>
              <a:t>b) Write a test that checks for chaotic behavior when 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r=3.8</a:t>
            </a:r>
            <a:r>
              <a:rPr lang="en-US" dirty="0">
                <a:solidFill>
                  <a:schemeClr val="tx1"/>
                </a:solidFill>
              </a:rPr>
              <a:t>. Run the logistic map for 100’000 iterations and verify the conditions for chaotic behavior:</a:t>
            </a:r>
            <a:br>
              <a:rPr lang="en-US" dirty="0">
                <a:solidFill>
                  <a:schemeClr val="tx1"/>
                </a:solidFill>
              </a:rPr>
            </a:br>
            <a:endParaRPr lang="en-US" dirty="0">
              <a:solidFill>
                <a:schemeClr val="tx1"/>
              </a:solidFill>
            </a:endParaRPr>
          </a:p>
          <a:p>
            <a:pPr marL="548640" lvl="2" indent="0">
              <a:buNone/>
            </a:pPr>
            <a:r>
              <a:rPr lang="en-US" dirty="0"/>
              <a:t>1) The function is deterministic: </a:t>
            </a:r>
            <a:r>
              <a:rPr lang="en-US" i="1" dirty="0"/>
              <a:t>this does not need to be tested in this case</a:t>
            </a:r>
          </a:p>
          <a:p>
            <a:pPr marL="548640" lvl="2" indent="0">
              <a:buNone/>
            </a:pPr>
            <a:r>
              <a:rPr lang="en-US" dirty="0"/>
              <a:t>2) Orbits must be bounded: check that all values are between 0 and 1</a:t>
            </a:r>
          </a:p>
          <a:p>
            <a:pPr marL="548640" lvl="2" indent="0">
              <a:buNone/>
            </a:pPr>
            <a:r>
              <a:rPr lang="en-US" dirty="0"/>
              <a:t>3) Orbits must be aperiodic: check that the last 1000 values are all different</a:t>
            </a:r>
          </a:p>
          <a:p>
            <a:pPr marL="548640" lvl="2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4) Sensitive dependence on initial conditions: </a:t>
            </a:r>
            <a:r>
              <a:rPr lang="en-US" i="1" dirty="0">
                <a:solidFill>
                  <a:schemeClr val="bg1">
                    <a:lumMod val="75000"/>
                  </a:schemeClr>
                </a:solidFill>
              </a:rPr>
              <a:t>this is the bonus exercise (in readme)</a:t>
            </a:r>
          </a:p>
          <a:p>
            <a:pPr marL="274320" lvl="1" indent="0">
              <a:buNone/>
            </a:pPr>
            <a:br>
              <a:rPr lang="en-US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The test should check conditions 2) and 3)!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6B6AE5-089C-8D47-A20C-EF24F75399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/>
              <a:t>August 2023,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0FB865-37EF-674F-8049-1DE594EBE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ABCF3E-2EDA-1F3C-A282-83CAEBFB83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51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4309E6-4CEF-F0B2-ADAF-52600CCD9B61}"/>
              </a:ext>
            </a:extLst>
          </p:cNvPr>
          <p:cNvSpPr/>
          <p:nvPr/>
        </p:nvSpPr>
        <p:spPr>
          <a:xfrm>
            <a:off x="152400" y="136524"/>
            <a:ext cx="11848256" cy="6584951"/>
          </a:xfrm>
          <a:prstGeom prst="rect">
            <a:avLst/>
          </a:prstGeom>
          <a:noFill/>
          <a:ln w="165100">
            <a:solidFill>
              <a:srgbClr val="00B05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4899895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is good for your self-esteem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992569" y="1556792"/>
            <a:ext cx="4824536" cy="4937760"/>
          </a:xfrm>
        </p:spPr>
        <p:txBody>
          <a:bodyPr/>
          <a:lstStyle/>
          <a:p>
            <a:r>
              <a:rPr lang="en-US" dirty="0"/>
              <a:t>Immediately:  Always be confident that your results are correct, whether your approach works of not</a:t>
            </a:r>
          </a:p>
          <a:p>
            <a:r>
              <a:rPr lang="en-US" dirty="0"/>
              <a:t>In the future: </a:t>
            </a:r>
            <a:r>
              <a:rPr lang="en-US" b="1" dirty="0"/>
              <a:t>save your future self some trouble!</a:t>
            </a:r>
          </a:p>
          <a:p>
            <a:r>
              <a:rPr lang="en-US" dirty="0"/>
              <a:t>If you are left thinking “it’s cool but I cannot test </a:t>
            </a:r>
            <a:r>
              <a:rPr lang="en-US" i="1" dirty="0"/>
              <a:t>my</a:t>
            </a:r>
            <a:r>
              <a:rPr lang="en-US" dirty="0"/>
              <a:t> code because XYZ”, talk to us during the week and we’ll show you how to do it ;-)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2023, CC BY-SA 4.0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DE8F8A-0EAD-7092-B9BB-75EE2E3AC6BC}"/>
              </a:ext>
            </a:extLst>
          </p:cNvPr>
          <p:cNvSpPr txBox="1"/>
          <p:nvPr/>
        </p:nvSpPr>
        <p:spPr>
          <a:xfrm>
            <a:off x="9309259" y="1537457"/>
            <a:ext cx="134588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>
            <a:spAutoFit/>
          </a:bodyPr>
          <a:lstStyle/>
          <a:p>
            <a:pPr algn="ctr"/>
            <a:r>
              <a:rPr lang="en-DE" b="1" dirty="0">
                <a:solidFill>
                  <a:srgbClr val="7030A0"/>
                </a:solidFill>
                <a:latin typeface="Annie Use Your Telescope" panose="02000000000000000000" pitchFamily="2" charset="0"/>
              </a:rPr>
              <a:t>You, in 2024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0C6DCEE-9582-064D-C802-262D0DDD9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52</a:t>
            </a:fld>
            <a:endParaRPr lang="en-US"/>
          </a:p>
        </p:txBody>
      </p:sp>
      <p:pic>
        <p:nvPicPr>
          <p:cNvPr id="3" name="Picture 2" descr="A cartoon of two men shaking hands&#10;&#10;Description automatically generated with medium confidence">
            <a:extLst>
              <a:ext uri="{FF2B5EF4-FFF2-40B4-BE49-F238E27FC236}">
                <a16:creationId xmlns:a16="http://schemas.microsoft.com/office/drawing/2014/main" id="{34DF5776-D039-4FEF-0A1F-EE80B360A1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816080" y="2017807"/>
            <a:ext cx="4032448" cy="403244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1E19BD0-C73E-B244-3F6D-60BEF3DAEF02}"/>
              </a:ext>
            </a:extLst>
          </p:cNvPr>
          <p:cNvSpPr txBox="1"/>
          <p:nvPr/>
        </p:nvSpPr>
        <p:spPr>
          <a:xfrm>
            <a:off x="7073870" y="1537457"/>
            <a:ext cx="1425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b="1" dirty="0">
                <a:solidFill>
                  <a:srgbClr val="C00000"/>
                </a:solidFill>
                <a:latin typeface="Annie Use Your Telescope" panose="02000000000000000000" pitchFamily="2" charset="0"/>
              </a:rPr>
              <a:t>You, in 2023</a:t>
            </a:r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50A111FD-9A07-B02F-8F63-4B279181AFF4}"/>
              </a:ext>
            </a:extLst>
          </p:cNvPr>
          <p:cNvSpPr/>
          <p:nvPr/>
        </p:nvSpPr>
        <p:spPr>
          <a:xfrm>
            <a:off x="8688288" y="1591429"/>
            <a:ext cx="432048" cy="261389"/>
          </a:xfrm>
          <a:custGeom>
            <a:avLst/>
            <a:gdLst>
              <a:gd name="connsiteX0" fmla="*/ 0 w 432048"/>
              <a:gd name="connsiteY0" fmla="*/ 65347 h 261389"/>
              <a:gd name="connsiteX1" fmla="*/ 301354 w 432048"/>
              <a:gd name="connsiteY1" fmla="*/ 65347 h 261389"/>
              <a:gd name="connsiteX2" fmla="*/ 301354 w 432048"/>
              <a:gd name="connsiteY2" fmla="*/ 0 h 261389"/>
              <a:gd name="connsiteX3" fmla="*/ 432048 w 432048"/>
              <a:gd name="connsiteY3" fmla="*/ 130695 h 261389"/>
              <a:gd name="connsiteX4" fmla="*/ 301354 w 432048"/>
              <a:gd name="connsiteY4" fmla="*/ 261389 h 261389"/>
              <a:gd name="connsiteX5" fmla="*/ 301354 w 432048"/>
              <a:gd name="connsiteY5" fmla="*/ 196042 h 261389"/>
              <a:gd name="connsiteX6" fmla="*/ 0 w 432048"/>
              <a:gd name="connsiteY6" fmla="*/ 196042 h 261389"/>
              <a:gd name="connsiteX7" fmla="*/ 0 w 432048"/>
              <a:gd name="connsiteY7" fmla="*/ 65347 h 261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32048" h="261389" fill="none" extrusionOk="0">
                <a:moveTo>
                  <a:pt x="0" y="65347"/>
                </a:moveTo>
                <a:cubicBezTo>
                  <a:pt x="141751" y="45563"/>
                  <a:pt x="175096" y="83749"/>
                  <a:pt x="301354" y="65347"/>
                </a:cubicBezTo>
                <a:cubicBezTo>
                  <a:pt x="296525" y="49510"/>
                  <a:pt x="307253" y="22854"/>
                  <a:pt x="301354" y="0"/>
                </a:cubicBezTo>
                <a:cubicBezTo>
                  <a:pt x="355029" y="35860"/>
                  <a:pt x="363205" y="90654"/>
                  <a:pt x="432048" y="130695"/>
                </a:cubicBezTo>
                <a:cubicBezTo>
                  <a:pt x="393368" y="197649"/>
                  <a:pt x="328266" y="215994"/>
                  <a:pt x="301354" y="261389"/>
                </a:cubicBezTo>
                <a:cubicBezTo>
                  <a:pt x="300137" y="247996"/>
                  <a:pt x="303803" y="223311"/>
                  <a:pt x="301354" y="196042"/>
                </a:cubicBezTo>
                <a:cubicBezTo>
                  <a:pt x="194250" y="201744"/>
                  <a:pt x="82176" y="161119"/>
                  <a:pt x="0" y="196042"/>
                </a:cubicBezTo>
                <a:cubicBezTo>
                  <a:pt x="-9366" y="152057"/>
                  <a:pt x="3719" y="95822"/>
                  <a:pt x="0" y="65347"/>
                </a:cubicBezTo>
                <a:close/>
              </a:path>
              <a:path w="432048" h="261389" stroke="0" extrusionOk="0">
                <a:moveTo>
                  <a:pt x="0" y="65347"/>
                </a:moveTo>
                <a:cubicBezTo>
                  <a:pt x="99149" y="33752"/>
                  <a:pt x="207809" y="100604"/>
                  <a:pt x="301354" y="65347"/>
                </a:cubicBezTo>
                <a:cubicBezTo>
                  <a:pt x="293827" y="34991"/>
                  <a:pt x="305101" y="25336"/>
                  <a:pt x="301354" y="0"/>
                </a:cubicBezTo>
                <a:cubicBezTo>
                  <a:pt x="349905" y="45726"/>
                  <a:pt x="383542" y="109907"/>
                  <a:pt x="432048" y="130695"/>
                </a:cubicBezTo>
                <a:cubicBezTo>
                  <a:pt x="370653" y="193379"/>
                  <a:pt x="323698" y="217143"/>
                  <a:pt x="301354" y="261389"/>
                </a:cubicBezTo>
                <a:cubicBezTo>
                  <a:pt x="294443" y="234575"/>
                  <a:pt x="308303" y="228033"/>
                  <a:pt x="301354" y="196042"/>
                </a:cubicBezTo>
                <a:cubicBezTo>
                  <a:pt x="194935" y="205357"/>
                  <a:pt x="80427" y="161482"/>
                  <a:pt x="0" y="196042"/>
                </a:cubicBezTo>
                <a:cubicBezTo>
                  <a:pt x="-15133" y="134519"/>
                  <a:pt x="2838" y="102770"/>
                  <a:pt x="0" y="65347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17804744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colorful bug with red and blue eyes&#10;&#10;Description automatically generated">
            <a:extLst>
              <a:ext uri="{FF2B5EF4-FFF2-40B4-BE49-F238E27FC236}">
                <a16:creationId xmlns:a16="http://schemas.microsoft.com/office/drawing/2014/main" id="{FA805893-9BB8-F8A5-129C-67C473D4C2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3622" y="1516579"/>
            <a:ext cx="4114799" cy="41147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110420" y="5774220"/>
            <a:ext cx="10058400" cy="103915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dirty="0"/>
              <a:t>Debugging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  <a:defRPr/>
            </a:pPr>
            <a:r>
              <a:rPr lang="en-US">
                <a:solidFill>
                  <a:srgbClr val="FFFFFF"/>
                </a:solidFill>
                <a:latin typeface="Calibri" panose="020F0502020204030204"/>
              </a:rPr>
              <a:t>August 2023, CC BY-SA 4.0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74971C-44CB-C83B-4A0D-68EE9AFB8A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  <a:defRPr/>
            </a:pPr>
            <a:fld id="{EF79ADEA-B933-47CC-A4E9-04E6298B917C}" type="slidenum">
              <a:rPr lang="en-US">
                <a:solidFill>
                  <a:srgbClr val="FFFFFF"/>
                </a:solidFill>
                <a:latin typeface="Calibri" panose="020F0502020204030204"/>
              </a:rPr>
              <a:pPr defTabSz="914400">
                <a:spcAft>
                  <a:spcPts val="600"/>
                </a:spcAft>
                <a:defRPr/>
              </a:pPr>
              <a:t>53</a:t>
            </a:fld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F79AF2B-8298-2D0E-D50D-7B4E953870ED}"/>
              </a:ext>
            </a:extLst>
          </p:cNvPr>
          <p:cNvSpPr/>
          <p:nvPr/>
        </p:nvSpPr>
        <p:spPr>
          <a:xfrm>
            <a:off x="3893622" y="1226622"/>
            <a:ext cx="4404756" cy="4404756"/>
          </a:xfrm>
          <a:prstGeom prst="ellipse">
            <a:avLst/>
          </a:prstGeom>
          <a:noFill/>
          <a:ln w="2540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8CE847F-4C79-75DD-D5A5-5FD01E48DB99}"/>
              </a:ext>
            </a:extLst>
          </p:cNvPr>
          <p:cNvCxnSpPr>
            <a:cxnSpLocks/>
            <a:endCxn id="6" idx="5"/>
          </p:cNvCxnSpPr>
          <p:nvPr/>
        </p:nvCxnSpPr>
        <p:spPr>
          <a:xfrm>
            <a:off x="4632443" y="1762839"/>
            <a:ext cx="3020873" cy="3223477"/>
          </a:xfrm>
          <a:prstGeom prst="line">
            <a:avLst/>
          </a:prstGeom>
          <a:ln w="2540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le 1">
            <a:extLst>
              <a:ext uri="{FF2B5EF4-FFF2-40B4-BE49-F238E27FC236}">
                <a16:creationId xmlns:a16="http://schemas.microsoft.com/office/drawing/2014/main" id="{BA2D225F-E4B6-CEC3-EC63-4101B1C8BA40}"/>
              </a:ext>
            </a:extLst>
          </p:cNvPr>
          <p:cNvSpPr txBox="1">
            <a:spLocks/>
          </p:cNvSpPr>
          <p:nvPr/>
        </p:nvSpPr>
        <p:spPr>
          <a:xfrm>
            <a:off x="1118558" y="-482106"/>
            <a:ext cx="10058400" cy="16068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dirty="0"/>
              <a:t>Up next: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FB7C7E9-81C4-80B7-FE6D-6B9C561827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46409">
            <a:off x="326077" y="5596697"/>
            <a:ext cx="1394203" cy="139420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2E69412-DCF8-E830-BDB8-00D71EBC6A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635513" y="4614028"/>
            <a:ext cx="1313172" cy="1313172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2023, CC BY-SA 4.0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8005F3-7787-7AEC-B27E-F975CA5F77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54</a:t>
            </a:fld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05CDB-6463-B741-94CA-651D12044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Excursion: </a:t>
            </a:r>
            <a:r>
              <a:rPr lang="en-DE"/>
              <a:t>Logistic </a:t>
            </a:r>
            <a:r>
              <a:rPr lang="en-US" dirty="0"/>
              <a:t>Map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728BE7-2DBF-E146-89FA-99BFF5729C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9102"/>
            <a:ext cx="9372600" cy="1303337"/>
          </a:xfrm>
        </p:spPr>
        <p:txBody>
          <a:bodyPr>
            <a:norm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dirty="0"/>
              <a:t> : initial population size</a:t>
            </a:r>
          </a:p>
          <a:p>
            <a:r>
              <a:rPr lang="en-US" dirty="0"/>
              <a:t>Iterated function: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f(x</a:t>
            </a:r>
            <a:r>
              <a:rPr lang="en-US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)=x</a:t>
            </a:r>
            <a:r>
              <a:rPr lang="en-US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1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-&gt;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f(x</a:t>
            </a:r>
            <a:r>
              <a:rPr lang="en-US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)=x</a:t>
            </a:r>
            <a:r>
              <a:rPr lang="en-US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2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-&gt;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f(x</a:t>
            </a:r>
            <a:r>
              <a:rPr lang="en-US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)=x</a:t>
            </a:r>
            <a:r>
              <a:rPr lang="en-US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90D210-69C2-254F-A712-34EDC8A34B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/>
              <a:t>August 2023,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CF89F0-6046-F74F-9841-B0C36739D2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  <a:endParaRPr lang="en-US" dirty="0"/>
          </a:p>
        </p:txBody>
      </p:sp>
      <p:pic>
        <p:nvPicPr>
          <p:cNvPr id="11" name="Picture 10" descr="A picture containing lagomorph, mammal, standing, staring&#10;&#10;Description automatically generated">
            <a:extLst>
              <a:ext uri="{FF2B5EF4-FFF2-40B4-BE49-F238E27FC236}">
                <a16:creationId xmlns:a16="http://schemas.microsoft.com/office/drawing/2014/main" id="{877EADEF-8685-2644-9F1E-6EA1BE9737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3806" y="2861039"/>
            <a:ext cx="3624194" cy="3140968"/>
          </a:xfrm>
          <a:prstGeom prst="rect">
            <a:avLst/>
          </a:prstGeom>
        </p:spPr>
      </p:pic>
      <p:pic>
        <p:nvPicPr>
          <p:cNvPr id="16" name="Picture 15" descr="A picture containing text, diagram, line, screenshot&#10;&#10;Description automatically generated">
            <a:extLst>
              <a:ext uri="{FF2B5EF4-FFF2-40B4-BE49-F238E27FC236}">
                <a16:creationId xmlns:a16="http://schemas.microsoft.com/office/drawing/2014/main" id="{37D1FA22-A2CE-3169-7ABD-C47A3B6B59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5480" y="2539926"/>
            <a:ext cx="3816424" cy="3816424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0CFA75-F217-2055-36C5-1C35485034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C92BEBF-D6AF-8E10-0BDF-5567AA8784D1}"/>
              </a:ext>
            </a:extLst>
          </p:cNvPr>
          <p:cNvSpPr/>
          <p:nvPr/>
        </p:nvSpPr>
        <p:spPr>
          <a:xfrm>
            <a:off x="152400" y="136524"/>
            <a:ext cx="11848256" cy="6584951"/>
          </a:xfrm>
          <a:prstGeom prst="rect">
            <a:avLst/>
          </a:prstGeom>
          <a:noFill/>
          <a:ln w="165100">
            <a:solidFill>
              <a:srgbClr val="7030A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9B589D-950E-5BEF-49EE-BBC4421D7503}"/>
              </a:ext>
            </a:extLst>
          </p:cNvPr>
          <p:cNvSpPr txBox="1"/>
          <p:nvPr/>
        </p:nvSpPr>
        <p:spPr>
          <a:xfrm>
            <a:off x="5504714" y="3571064"/>
            <a:ext cx="11825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dirty="0"/>
              <a:t>converges</a:t>
            </a:r>
          </a:p>
          <a:p>
            <a:pPr algn="ctr"/>
            <a:r>
              <a:rPr lang="en-CH" dirty="0"/>
              <a:t>to fixed point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0150851-CF1C-DD3D-6623-17B091B761BA}"/>
              </a:ext>
            </a:extLst>
          </p:cNvPr>
          <p:cNvCxnSpPr>
            <a:cxnSpLocks/>
          </p:cNvCxnSpPr>
          <p:nvPr/>
        </p:nvCxnSpPr>
        <p:spPr>
          <a:xfrm flipH="1">
            <a:off x="5182105" y="4074579"/>
            <a:ext cx="409839" cy="249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65614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05CDB-6463-B741-94CA-651D12044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Excursion: </a:t>
            </a:r>
            <a:r>
              <a:rPr lang="en-DE"/>
              <a:t>Logistic </a:t>
            </a:r>
            <a:r>
              <a:rPr lang="en-US" dirty="0"/>
              <a:t>Map</a:t>
            </a:r>
            <a:endParaRPr lang="en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90D210-69C2-254F-A712-34EDC8A34B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z="1000"/>
              <a:t>August 2023, CC BY-SA 4.0</a:t>
            </a:r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CF89F0-6046-F74F-9841-B0C36739D2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EA385C-57F5-080C-4FAA-BCB410C349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8D54F2A-E86C-FB7E-F27E-F1A82ABFFE2A}"/>
              </a:ext>
            </a:extLst>
          </p:cNvPr>
          <p:cNvSpPr/>
          <p:nvPr/>
        </p:nvSpPr>
        <p:spPr>
          <a:xfrm>
            <a:off x="152400" y="136524"/>
            <a:ext cx="11848256" cy="6584951"/>
          </a:xfrm>
          <a:prstGeom prst="rect">
            <a:avLst/>
          </a:prstGeom>
          <a:noFill/>
          <a:ln w="165100">
            <a:solidFill>
              <a:srgbClr val="7030A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A611F94-433F-DEA1-55CC-29D5371173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163" y="2692781"/>
            <a:ext cx="3337670" cy="339318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6004A2D-D345-7665-0A89-AB0B70AC04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4038" y="2692782"/>
            <a:ext cx="3241144" cy="339318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7AF072E-4307-0F8A-15E6-51FC2501DB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81387" y="2692782"/>
            <a:ext cx="3399189" cy="3420000"/>
          </a:xfrm>
          <a:prstGeom prst="rect">
            <a:avLst/>
          </a:prstGeom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AD950B68-8A91-8F32-29E6-11FED3AFDD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9102"/>
            <a:ext cx="10442376" cy="1303337"/>
          </a:xfrm>
        </p:spPr>
        <p:txBody>
          <a:bodyPr>
            <a:normAutofit/>
          </a:bodyPr>
          <a:lstStyle/>
          <a:p>
            <a:r>
              <a:rPr lang="en-US" dirty="0"/>
              <a:t>Different growth rates lead to a variety of population dynamics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83B643C-B1F0-6CB7-E5F9-AE72FBFBB113}"/>
              </a:ext>
            </a:extLst>
          </p:cNvPr>
          <p:cNvSpPr txBox="1"/>
          <p:nvPr/>
        </p:nvSpPr>
        <p:spPr>
          <a:xfrm>
            <a:off x="1703512" y="1916832"/>
            <a:ext cx="180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2000" dirty="0"/>
              <a:t>Convergence </a:t>
            </a:r>
            <a:br>
              <a:rPr lang="en-CH" sz="2000" dirty="0"/>
            </a:br>
            <a:r>
              <a:rPr lang="en-CH" sz="2000" dirty="0"/>
              <a:t>to fix point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7C03CDC-A205-EC88-B6DC-186694191D3C}"/>
              </a:ext>
            </a:extLst>
          </p:cNvPr>
          <p:cNvSpPr txBox="1"/>
          <p:nvPr/>
        </p:nvSpPr>
        <p:spPr>
          <a:xfrm>
            <a:off x="5267908" y="1924553"/>
            <a:ext cx="180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2000" dirty="0"/>
              <a:t>Convergence </a:t>
            </a:r>
            <a:br>
              <a:rPr lang="en-CH" sz="2000" dirty="0"/>
            </a:br>
            <a:r>
              <a:rPr lang="en-CH" sz="2000" dirty="0"/>
              <a:t>to oscillations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1B61CB5-7677-EA2D-0A2C-BF25EDCF899E}"/>
              </a:ext>
            </a:extLst>
          </p:cNvPr>
          <p:cNvSpPr txBox="1"/>
          <p:nvPr/>
        </p:nvSpPr>
        <p:spPr>
          <a:xfrm>
            <a:off x="8832304" y="1970833"/>
            <a:ext cx="19484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2000" dirty="0"/>
              <a:t>Chaos</a:t>
            </a:r>
          </a:p>
        </p:txBody>
      </p:sp>
    </p:spTree>
    <p:extLst>
      <p:ext uri="{BB962C8B-B14F-4D97-AF65-F5344CB8AC3E}">
        <p14:creationId xmlns:p14="http://schemas.microsoft.com/office/powerpoint/2010/main" val="6347650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icture containing pattern, colorfulness, yellow, art&#10;&#10;Description automatically generated">
            <a:extLst>
              <a:ext uri="{FF2B5EF4-FFF2-40B4-BE49-F238E27FC236}">
                <a16:creationId xmlns:a16="http://schemas.microsoft.com/office/drawing/2014/main" id="{08982044-ECAE-B07E-B258-2345477C02B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" b="1740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097280" y="325550"/>
            <a:ext cx="10058400" cy="357477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Testing patterns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  <a:defRPr/>
            </a:pPr>
            <a:r>
              <a:rPr lang="en-US">
                <a:solidFill>
                  <a:srgbClr val="FFFFFF"/>
                </a:solidFill>
                <a:latin typeface="Calibri" panose="020F0502020204030204"/>
              </a:rPr>
              <a:t>June 2023, CC BY-SA 4.0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  <a:defRPr/>
            </a:pPr>
            <a:r>
              <a:rPr lang="en-US" kern="1200">
                <a:solidFill>
                  <a:srgbClr val="FFFFFF"/>
                </a:solidFill>
                <a:latin typeface="Calibri" panose="020F0502020204030204"/>
                <a:ea typeface="+mn-ea"/>
                <a:cs typeface="+mn-cs"/>
              </a:rPr>
              <a:t>Testing scientific code, v15.0</a:t>
            </a:r>
          </a:p>
        </p:txBody>
      </p:sp>
    </p:spTree>
    <p:extLst>
      <p:ext uri="{BB962C8B-B14F-4D97-AF65-F5344CB8AC3E}">
        <p14:creationId xmlns:p14="http://schemas.microsoft.com/office/powerpoint/2010/main" val="29584405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 good test looks like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does a good test look like? What should I test?</a:t>
            </a:r>
          </a:p>
          <a:p>
            <a:r>
              <a:rPr lang="en-US" dirty="0"/>
              <a:t>Good:</a:t>
            </a:r>
          </a:p>
          <a:p>
            <a:pPr lvl="1"/>
            <a:r>
              <a:rPr lang="en-US" dirty="0"/>
              <a:t>Short and quick to execute</a:t>
            </a:r>
          </a:p>
          <a:p>
            <a:pPr lvl="1"/>
            <a:r>
              <a:rPr lang="en-US" dirty="0"/>
              <a:t>Easy to read</a:t>
            </a:r>
          </a:p>
          <a:p>
            <a:pPr lvl="1"/>
            <a:r>
              <a:rPr lang="en-US" dirty="0"/>
              <a:t>Tests </a:t>
            </a:r>
            <a:r>
              <a:rPr lang="en-US" i="1" dirty="0"/>
              <a:t>one</a:t>
            </a:r>
            <a:r>
              <a:rPr lang="en-US" dirty="0"/>
              <a:t> thing</a:t>
            </a:r>
          </a:p>
          <a:p>
            <a:r>
              <a:rPr lang="en-US" dirty="0"/>
              <a:t>Bad:</a:t>
            </a:r>
          </a:p>
          <a:p>
            <a:pPr lvl="1"/>
            <a:r>
              <a:rPr lang="en-US" dirty="0"/>
              <a:t>Relies on data files</a:t>
            </a:r>
          </a:p>
          <a:p>
            <a:pPr lvl="1"/>
            <a:r>
              <a:rPr lang="en-US" dirty="0"/>
              <a:t>Messes with “real-life” files, servers, databases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2023, CC BY-SA 4.0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v16.0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BED024E-D2EB-5A00-FFC3-698FD8C69B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185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64129</TotalTime>
  <Words>4773</Words>
  <Application>Microsoft Macintosh PowerPoint</Application>
  <PresentationFormat>Widescreen</PresentationFormat>
  <Paragraphs>578</Paragraphs>
  <Slides>54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4" baseType="lpstr">
      <vt:lpstr>Annie Use Your Telescope</vt:lpstr>
      <vt:lpstr>Arial</vt:lpstr>
      <vt:lpstr>Calibri</vt:lpstr>
      <vt:lpstr>Calibri Light</vt:lpstr>
      <vt:lpstr>Cambria Math</vt:lpstr>
      <vt:lpstr>Consolas</vt:lpstr>
      <vt:lpstr>Courier New</vt:lpstr>
      <vt:lpstr>Menlo</vt:lpstr>
      <vt:lpstr>Wingdings 3</vt:lpstr>
      <vt:lpstr>Office Theme</vt:lpstr>
      <vt:lpstr>PowerPoint Presentation</vt:lpstr>
      <vt:lpstr>PowerPoint Presentation</vt:lpstr>
      <vt:lpstr>Excursion: Logistic Map</vt:lpstr>
      <vt:lpstr>Excursion: Logistic Map</vt:lpstr>
      <vt:lpstr>Excursion: Logistic Map</vt:lpstr>
      <vt:lpstr>Excursion: Logistic Map</vt:lpstr>
      <vt:lpstr>Excursion: Logistic Map</vt:lpstr>
      <vt:lpstr>PowerPoint Presentation</vt:lpstr>
      <vt:lpstr>What a good test looks like</vt:lpstr>
      <vt:lpstr>Basic structure of test</vt:lpstr>
      <vt:lpstr>Test simple but general cases</vt:lpstr>
      <vt:lpstr>Test special cases and boundary conditions</vt:lpstr>
      <vt:lpstr>Common for-loop pattern for testing multiple cases</vt:lpstr>
      <vt:lpstr>Hands-on!</vt:lpstr>
      <vt:lpstr>Hands-on! for</vt:lpstr>
      <vt:lpstr>The for-loop pattern can be improved</vt:lpstr>
      <vt:lpstr>Simple example</vt:lpstr>
      <vt:lpstr>Simple example, with the parametrize decorator</vt:lpstr>
      <vt:lpstr>Simple example, with the parametrize decorator</vt:lpstr>
      <vt:lpstr>Example with multiple values</vt:lpstr>
      <vt:lpstr>Same example, with the parametrize decorator</vt:lpstr>
      <vt:lpstr>Same example, with the parametrize decorator</vt:lpstr>
      <vt:lpstr>Hands-on!</vt:lpstr>
      <vt:lpstr>Hands-on! Simulate a population over time</vt:lpstr>
      <vt:lpstr>PowerPoint Presentation</vt:lpstr>
      <vt:lpstr>Strategies for testing learning algorithms</vt:lpstr>
      <vt:lpstr>Learning algorithms fit the parameters of a model to observed data</vt:lpstr>
      <vt:lpstr>Generate synthetic data from the model to test the learning algorithm by recovering the parameters</vt:lpstr>
      <vt:lpstr>PowerPoint Presentation</vt:lpstr>
      <vt:lpstr>Generate synthetic data from the model to test the learning algorithm by recovering the parameters</vt:lpstr>
      <vt:lpstr>Generate synthetic data from the model to test the learning algorithm by recovering the parameters</vt:lpstr>
      <vt:lpstr>Hands-on! Recover the population growth, r</vt:lpstr>
      <vt:lpstr>Hands-on!</vt:lpstr>
      <vt:lpstr>Randomness in Testing</vt:lpstr>
      <vt:lpstr>Random Seeds and Reproducibility</vt:lpstr>
      <vt:lpstr>Hands On!</vt:lpstr>
      <vt:lpstr>A Pytest Solution</vt:lpstr>
      <vt:lpstr>Fixtures (minimal solution)</vt:lpstr>
      <vt:lpstr>Hands On!</vt:lpstr>
      <vt:lpstr>What happens when you run pytest</vt:lpstr>
      <vt:lpstr>Fixtures (real solution)</vt:lpstr>
      <vt:lpstr>Hands On!</vt:lpstr>
      <vt:lpstr>PowerPoint Presentation</vt:lpstr>
      <vt:lpstr>Decorating “special” tests</vt:lpstr>
      <vt:lpstr>Marking tests with custom markers</vt:lpstr>
      <vt:lpstr>Writing temporary files: tmp_path</vt:lpstr>
      <vt:lpstr>PowerPoint Presentation</vt:lpstr>
      <vt:lpstr>Excursion: Logistic map</vt:lpstr>
      <vt:lpstr>Excursion: Logistic map</vt:lpstr>
      <vt:lpstr>Excursion: Logistic map and chaos</vt:lpstr>
      <vt:lpstr>Hands on!</vt:lpstr>
      <vt:lpstr>Testing is good for your self-esteem</vt:lpstr>
      <vt:lpstr>Debugging</vt:lpstr>
      <vt:lpstr>PowerPoint Presentation</vt:lpstr>
    </vt:vector>
  </TitlesOfParts>
  <Company>University of Pennsylvania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Pietro Berkes</dc:creator>
  <cp:lastModifiedBy>Pietro Berkes</cp:lastModifiedBy>
  <cp:revision>1395</cp:revision>
  <cp:lastPrinted>2018-09-04T04:56:03Z</cp:lastPrinted>
  <dcterms:created xsi:type="dcterms:W3CDTF">2010-10-01T16:09:12Z</dcterms:created>
  <dcterms:modified xsi:type="dcterms:W3CDTF">2023-08-30T07:28:38Z</dcterms:modified>
</cp:coreProperties>
</file>